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22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60" r:id="rId6"/>
    <p:sldId id="262" r:id="rId7"/>
    <p:sldId id="291" r:id="rId8"/>
    <p:sldId id="292" r:id="rId9"/>
    <p:sldId id="295" r:id="rId10"/>
    <p:sldId id="296" r:id="rId11"/>
    <p:sldId id="294" r:id="rId12"/>
    <p:sldId id="293" r:id="rId13"/>
    <p:sldId id="265" r:id="rId14"/>
    <p:sldId id="297" r:id="rId15"/>
    <p:sldId id="267" r:id="rId16"/>
    <p:sldId id="269" r:id="rId17"/>
    <p:sldId id="298" r:id="rId18"/>
    <p:sldId id="299" r:id="rId19"/>
    <p:sldId id="272" r:id="rId20"/>
    <p:sldId id="274" r:id="rId21"/>
    <p:sldId id="275" r:id="rId22"/>
    <p:sldId id="300" r:id="rId23"/>
    <p:sldId id="277" r:id="rId24"/>
    <p:sldId id="278" r:id="rId25"/>
    <p:sldId id="279" r:id="rId26"/>
    <p:sldId id="280" r:id="rId27"/>
    <p:sldId id="281" r:id="rId28"/>
    <p:sldId id="282" r:id="rId29"/>
    <p:sldId id="301" r:id="rId30"/>
    <p:sldId id="283" r:id="rId31"/>
    <p:sldId id="284" r:id="rId32"/>
    <p:sldId id="285" r:id="rId33"/>
    <p:sldId id="302" r:id="rId34"/>
    <p:sldId id="286" r:id="rId35"/>
    <p:sldId id="287" r:id="rId36"/>
    <p:sldId id="290" r:id="rId37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41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53077642693552"/>
          <c:y val="0.20228766521664954"/>
          <c:w val="0.71491053403721816"/>
          <c:h val="0.6946747283475818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FF99FF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4406618150627469E-17"/>
                  <c:y val="0.395555555555555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3AB-4297-BAF6-ED8BCE606D1C}"/>
                </c:ext>
              </c:extLst>
            </c:dLbl>
            <c:dLbl>
              <c:idx val="1"/>
              <c:layout>
                <c:manualLayout>
                  <c:x val="-4.8813236301254938E-17"/>
                  <c:y val="0.407070642317562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3AB-4297-BAF6-ED8BCE606D1C}"/>
                </c:ext>
              </c:extLst>
            </c:dLbl>
            <c:dLbl>
              <c:idx val="2"/>
              <c:layout>
                <c:manualLayout>
                  <c:x val="4.8813236301254938E-17"/>
                  <c:y val="0.411447745998396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3AB-4297-BAF6-ED8BCE606D1C}"/>
                </c:ext>
              </c:extLst>
            </c:dLbl>
            <c:dLbl>
              <c:idx val="3"/>
              <c:layout>
                <c:manualLayout>
                  <c:x val="-2.6625709197777864E-3"/>
                  <c:y val="0.411447745998396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3AB-4297-BAF6-ED8BCE606D1C}"/>
                </c:ext>
              </c:extLst>
            </c:dLbl>
            <c:dLbl>
              <c:idx val="4"/>
              <c:layout>
                <c:manualLayout>
                  <c:x val="-2.6625709197777864E-3"/>
                  <c:y val="0.411447745998396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3AB-4297-BAF6-ED8BCE606D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Лист1!$A$3:$A$7</c:f>
              <c:strCache>
                <c:ptCount val="4"/>
                <c:pt idx="0">
                  <c:v>2020 г</c:v>
                </c:pt>
                <c:pt idx="1">
                  <c:v>2021 г</c:v>
                </c:pt>
                <c:pt idx="2">
                  <c:v>2022 г</c:v>
                </c:pt>
                <c:pt idx="3">
                  <c:v>2023 г</c:v>
                </c:pt>
              </c:strCache>
            </c:strRef>
          </c:cat>
          <c:val>
            <c:numRef>
              <c:f>Лист1!$B$3:$B$7</c:f>
              <c:numCache>
                <c:formatCode>0.00</c:formatCode>
                <c:ptCount val="5"/>
                <c:pt idx="0">
                  <c:v>2570882.5</c:v>
                </c:pt>
                <c:pt idx="1">
                  <c:v>2415320.64</c:v>
                </c:pt>
                <c:pt idx="2">
                  <c:v>2611415.58</c:v>
                </c:pt>
                <c:pt idx="3">
                  <c:v>2576074.83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AB-4297-BAF6-ED8BCE606D1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gradFill>
              <a:gsLst>
                <a:gs pos="100000">
                  <a:schemeClr val="accent2">
                    <a:alpha val="0"/>
                  </a:schemeClr>
                </a:gs>
                <a:gs pos="50000">
                  <a:schemeClr val="accent2"/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4406618150627469E-17"/>
                  <c:y val="0.315555555555555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3AB-4297-BAF6-ED8BCE606D1C}"/>
                </c:ext>
              </c:extLst>
            </c:dLbl>
            <c:dLbl>
              <c:idx val="1"/>
              <c:layout>
                <c:manualLayout>
                  <c:x val="0"/>
                  <c:y val="0.402693538636728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3AB-4297-BAF6-ED8BCE606D1C}"/>
                </c:ext>
              </c:extLst>
            </c:dLbl>
            <c:dLbl>
              <c:idx val="2"/>
              <c:layout>
                <c:manualLayout>
                  <c:x val="3.9938563796666797E-3"/>
                  <c:y val="0.389562227594226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3AB-4297-BAF6-ED8BCE606D1C}"/>
                </c:ext>
              </c:extLst>
            </c:dLbl>
            <c:dLbl>
              <c:idx val="3"/>
              <c:layout>
                <c:manualLayout>
                  <c:x val="7.9877127593333593E-3"/>
                  <c:y val="0.424579057040898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3AB-4297-BAF6-ED8BCE606D1C}"/>
                </c:ext>
              </c:extLst>
            </c:dLbl>
            <c:dLbl>
              <c:idx val="4"/>
              <c:layout>
                <c:manualLayout>
                  <c:x val="5.3251418395555729E-3"/>
                  <c:y val="0.415824849679230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3AB-4297-BAF6-ED8BCE606D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Лист1!$A$3:$A$7</c:f>
              <c:strCache>
                <c:ptCount val="4"/>
                <c:pt idx="0">
                  <c:v>2020 г</c:v>
                </c:pt>
                <c:pt idx="1">
                  <c:v>2021 г</c:v>
                </c:pt>
                <c:pt idx="2">
                  <c:v>2022 г</c:v>
                </c:pt>
                <c:pt idx="3">
                  <c:v>2023 г</c:v>
                </c:pt>
              </c:strCache>
            </c:strRef>
          </c:cat>
          <c:val>
            <c:numRef>
              <c:f>Лист1!$C$3:$C$7</c:f>
              <c:numCache>
                <c:formatCode>0.00</c:formatCode>
                <c:ptCount val="5"/>
                <c:pt idx="0">
                  <c:v>2584244</c:v>
                </c:pt>
                <c:pt idx="1">
                  <c:v>2434255.2000000002</c:v>
                </c:pt>
                <c:pt idx="2">
                  <c:v>2629763.7999999998</c:v>
                </c:pt>
                <c:pt idx="3">
                  <c:v>2593600.2000000002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AB-4297-BAF6-ED8BCE606D1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Дефит  (-)/Профицит(+)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198156913900004E-2"/>
                  <c:y val="0.268544706830685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3AB-4297-BAF6-ED8BCE606D1C}"/>
                </c:ext>
              </c:extLst>
            </c:dLbl>
            <c:dLbl>
              <c:idx val="1"/>
              <c:layout>
                <c:manualLayout>
                  <c:x val="7.9877127593333593E-3"/>
                  <c:y val="0.276682425219494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3AB-4297-BAF6-ED8BCE606D1C}"/>
                </c:ext>
              </c:extLst>
            </c:dLbl>
            <c:dLbl>
              <c:idx val="2"/>
              <c:layout>
                <c:manualLayout>
                  <c:x val="6.6564272994443681E-3"/>
                  <c:y val="0.30109558038592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3AB-4297-BAF6-ED8BCE606D1C}"/>
                </c:ext>
              </c:extLst>
            </c:dLbl>
            <c:dLbl>
              <c:idx val="3"/>
              <c:layout>
                <c:manualLayout>
                  <c:x val="1.0650283679111049E-2"/>
                  <c:y val="0.2604069884418768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3AB-4297-BAF6-ED8BCE606D1C}"/>
                </c:ext>
              </c:extLst>
            </c:dLbl>
            <c:dLbl>
              <c:idx val="4"/>
              <c:layout>
                <c:manualLayout>
                  <c:x val="1.0650283679111049E-2"/>
                  <c:y val="0.272613566025089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3AB-4297-BAF6-ED8BCE606D1C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Лист1!$A$3:$A$7</c:f>
              <c:strCache>
                <c:ptCount val="4"/>
                <c:pt idx="0">
                  <c:v>2020 г</c:v>
                </c:pt>
                <c:pt idx="1">
                  <c:v>2021 г</c:v>
                </c:pt>
                <c:pt idx="2">
                  <c:v>2022 г</c:v>
                </c:pt>
                <c:pt idx="3">
                  <c:v>2023 г</c:v>
                </c:pt>
              </c:strCache>
            </c:strRef>
          </c:cat>
          <c:val>
            <c:numRef>
              <c:f>Лист1!$D$3:$D$7</c:f>
              <c:numCache>
                <c:formatCode>0.00</c:formatCode>
                <c:ptCount val="5"/>
                <c:pt idx="0">
                  <c:v>-13361.5</c:v>
                </c:pt>
                <c:pt idx="1">
                  <c:v>-18934.560000000056</c:v>
                </c:pt>
                <c:pt idx="2">
                  <c:v>-18348.219999999739</c:v>
                </c:pt>
                <c:pt idx="3">
                  <c:v>-17525.370000000112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3AB-4297-BAF6-ED8BCE606D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45869712"/>
        <c:axId val="245868400"/>
        <c:axId val="0"/>
      </c:bar3DChart>
      <c:catAx>
        <c:axId val="245869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5868400"/>
        <c:crosses val="autoZero"/>
        <c:auto val="1"/>
        <c:lblAlgn val="ctr"/>
        <c:lblOffset val="100"/>
        <c:noMultiLvlLbl val="0"/>
      </c:catAx>
      <c:valAx>
        <c:axId val="245868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5869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6322303226879351"/>
          <c:y val="9.1736135710091649E-2"/>
          <c:w val="0.2325350983678687"/>
          <c:h val="0.882159445243411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19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2519202755318676E-2"/>
          <c:y val="3.3785383317090509E-2"/>
          <c:w val="0.95724121096818782"/>
          <c:h val="0.9498687990261275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1-A910-40A9-A854-416CD023C0D7}"/>
              </c:ext>
            </c:extLst>
          </c:dPt>
          <c:dPt>
            <c:idx val="1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2-A910-40A9-A854-416CD023C0D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3-A910-40A9-A854-416CD023C0D7}"/>
              </c:ext>
            </c:extLst>
          </c:dPt>
          <c:dPt>
            <c:idx val="3"/>
            <c:bubble3D val="0"/>
            <c:spPr>
              <a:solidFill>
                <a:schemeClr val="tx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4-A910-40A9-A854-416CD023C0D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5-A910-40A9-A854-416CD023C0D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6-A910-40A9-A854-416CD023C0D7}"/>
              </c:ext>
            </c:extLst>
          </c:dPt>
          <c:dPt>
            <c:idx val="6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7-A910-40A9-A854-416CD023C0D7}"/>
              </c:ext>
            </c:extLst>
          </c:dPt>
          <c:dPt>
            <c:idx val="7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8-A910-40A9-A854-416CD023C0D7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9-A910-40A9-A854-416CD023C0D7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solidFill>
                  <a:srgbClr val="FFC000"/>
                </a:solidFill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contourClr>
                  <a:srgbClr val="FFC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A910-40A9-A854-416CD023C0D7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B-A910-40A9-A854-416CD023C0D7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C-A910-40A9-A854-416CD023C0D7}"/>
              </c:ext>
            </c:extLst>
          </c:dPt>
          <c:dLbls>
            <c:dLbl>
              <c:idx val="0"/>
              <c:layout>
                <c:manualLayout>
                  <c:x val="-0.1861307986261686"/>
                  <c:y val="-0.157111743271231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910-40A9-A854-416CD023C0D7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A96FE2B-3D28-4A90-820F-0E17D404FA6F}" type="CATEGORYNAME">
                      <a:rPr lang="en-US">
                        <a:solidFill>
                          <a:srgbClr val="7030A0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A910-40A9-A854-416CD023C0D7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A910-40A9-A854-416CD023C0D7}"/>
                </c:ext>
              </c:extLst>
            </c:dLbl>
            <c:dLbl>
              <c:idx val="3"/>
              <c:layout>
                <c:manualLayout>
                  <c:x val="-3.248751021506889E-2"/>
                  <c:y val="6.057691849054221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C8D815E-FBCD-4FD4-8AA3-77F3A0B8ADC7}" type="CATEGORYNAME">
                      <a:rPr lang="en-US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A910-40A9-A854-416CD023C0D7}"/>
                </c:ext>
              </c:extLst>
            </c:dLbl>
            <c:dLbl>
              <c:idx val="4"/>
              <c:layout>
                <c:manualLayout>
                  <c:x val="-7.6561439745458829E-2"/>
                  <c:y val="0.1105366172102688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910-40A9-A854-416CD023C0D7}"/>
                </c:ext>
              </c:extLst>
            </c:dLbl>
            <c:dLbl>
              <c:idx val="5"/>
              <c:layout>
                <c:manualLayout>
                  <c:x val="-4.0136174823106337E-2"/>
                  <c:y val="0.1527257162039880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580029774050919"/>
                      <c:h val="5.14702756323956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A910-40A9-A854-416CD023C0D7}"/>
                </c:ext>
              </c:extLst>
            </c:dLbl>
            <c:dLbl>
              <c:idx val="6"/>
              <c:layout>
                <c:manualLayout>
                  <c:x val="-3.7485588709694873E-2"/>
                  <c:y val="6.346153365675850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D94AD13-B6BE-446F-BBF7-DED68E1A14A9}" type="CATEGORYNAME">
                      <a:rPr lang="en-US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910-40A9-A854-416CD023C0D7}"/>
                </c:ext>
              </c:extLst>
            </c:dLbl>
            <c:dLbl>
              <c:idx val="7"/>
              <c:layout>
                <c:manualLayout>
                  <c:x val="1.2113979916403159E-2"/>
                  <c:y val="0.1120912819595466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5520878-2B19-4579-A97A-ACCE04AECAAA}" type="CATEGORYNAME">
                      <a:rPr lang="en-US">
                        <a:solidFill>
                          <a:srgbClr val="0070C0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A910-40A9-A854-416CD023C0D7}"/>
                </c:ext>
              </c:extLst>
            </c:dLbl>
            <c:dLbl>
              <c:idx val="8"/>
              <c:layout>
                <c:manualLayout>
                  <c:x val="-9.9146922452844413E-2"/>
                  <c:y val="0.1916928988724334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910-40A9-A854-416CD023C0D7}"/>
                </c:ext>
              </c:extLst>
            </c:dLbl>
            <c:dLbl>
              <c:idx val="9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FBF80AC-9293-4D9D-B71C-0806A1156EF7}" type="CATEGORYNAME">
                      <a:rPr lang="en-US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A910-40A9-A854-416CD023C0D7}"/>
                </c:ext>
              </c:extLst>
            </c:dLbl>
            <c:dLbl>
              <c:idx val="10"/>
              <c:layout>
                <c:manualLayout>
                  <c:x val="-0.27699537953223891"/>
                  <c:y val="2.64173965462298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910-40A9-A854-416CD023C0D7}"/>
                </c:ext>
              </c:extLst>
            </c:dLbl>
            <c:dLbl>
              <c:idx val="11"/>
              <c:layout>
                <c:manualLayout>
                  <c:x val="2.18097051728308E-2"/>
                  <c:y val="-0.2202654685309324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2366DD8-3744-44DD-B536-F61452840B0D}" type="CATEGORYNAME">
                      <a:rPr lang="en-US" baseline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265892046662907"/>
                      <c:h val="9.998989421449587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A910-40A9-A854-416CD023C0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Лист1!$A$2:$A$13</c:f>
              <c:numCache>
                <c:formatCode>General</c:formatCode>
                <c:ptCount val="12"/>
                <c:pt idx="0">
                  <c:v>802505</c:v>
                </c:pt>
                <c:pt idx="1">
                  <c:v>70000</c:v>
                </c:pt>
                <c:pt idx="2">
                  <c:v>3400</c:v>
                </c:pt>
                <c:pt idx="3">
                  <c:v>6170</c:v>
                </c:pt>
                <c:pt idx="4">
                  <c:v>107900</c:v>
                </c:pt>
                <c:pt idx="5">
                  <c:v>37000</c:v>
                </c:pt>
                <c:pt idx="6">
                  <c:v>49398</c:v>
                </c:pt>
                <c:pt idx="7">
                  <c:v>41704</c:v>
                </c:pt>
                <c:pt idx="8">
                  <c:v>18200</c:v>
                </c:pt>
                <c:pt idx="9">
                  <c:v>5000</c:v>
                </c:pt>
                <c:pt idx="10">
                  <c:v>8863</c:v>
                </c:pt>
                <c:pt idx="11">
                  <c:v>1265180.6399999999</c:v>
                </c:pt>
              </c:numCache>
            </c:num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802505</c:v>
                </c:pt>
                <c:pt idx="1">
                  <c:v>70000</c:v>
                </c:pt>
                <c:pt idx="2">
                  <c:v>3400</c:v>
                </c:pt>
                <c:pt idx="3">
                  <c:v>6170</c:v>
                </c:pt>
                <c:pt idx="4">
                  <c:v>107900</c:v>
                </c:pt>
                <c:pt idx="5">
                  <c:v>37000</c:v>
                </c:pt>
                <c:pt idx="6">
                  <c:v>49398</c:v>
                </c:pt>
                <c:pt idx="7">
                  <c:v>41704</c:v>
                </c:pt>
                <c:pt idx="8">
                  <c:v>18200</c:v>
                </c:pt>
                <c:pt idx="9">
                  <c:v>5000</c:v>
                </c:pt>
                <c:pt idx="10">
                  <c:v>8863</c:v>
                </c:pt>
                <c:pt idx="11">
                  <c:v>1265180.6399999999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10-40A9-A854-416CD023C0D7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 Талдомского городского округа в 2020-2023 годах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2020г.(ожидаемое)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1.6642185092234753E-3"/>
                  <c:y val="0.131650792623239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B2E-4BCC-805D-A820CCBEE5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Всего доходов</c:v>
                </c:pt>
                <c:pt idx="1">
                  <c:v>Налоговые</c:v>
                </c:pt>
                <c:pt idx="2">
                  <c:v>Неналоговые</c:v>
                </c:pt>
                <c:pt idx="3">
                  <c:v>Безвозмездные поступления</c:v>
                </c:pt>
              </c:strCache>
            </c:strRef>
          </c:cat>
          <c:val>
            <c:numRef>
              <c:f>Лист1!$B$2:$B$5</c:f>
              <c:numCache>
                <c:formatCode>0.00</c:formatCode>
                <c:ptCount val="4"/>
                <c:pt idx="0">
                  <c:v>2570882.5</c:v>
                </c:pt>
                <c:pt idx="1">
                  <c:v>1049652.5</c:v>
                </c:pt>
                <c:pt idx="2">
                  <c:v>61490</c:v>
                </c:pt>
                <c:pt idx="3">
                  <c:v>1459740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2E-4BCC-805D-A820CCBEE5F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2021г. (план)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0511521452276477E-17"/>
                  <c:y val="0.20192306163514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B2E-4BCC-805D-A820CCBEE5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Всего доходов</c:v>
                </c:pt>
                <c:pt idx="1">
                  <c:v>Налоговые</c:v>
                </c:pt>
                <c:pt idx="2">
                  <c:v>Неналоговые</c:v>
                </c:pt>
                <c:pt idx="3">
                  <c:v>Безвозмездные поступления</c:v>
                </c:pt>
              </c:strCache>
            </c:strRef>
          </c:cat>
          <c:val>
            <c:numRef>
              <c:f>Лист1!$C$2:$C$5</c:f>
              <c:numCache>
                <c:formatCode>0.00</c:formatCode>
                <c:ptCount val="4"/>
                <c:pt idx="0">
                  <c:v>2415320.6</c:v>
                </c:pt>
                <c:pt idx="1">
                  <c:v>1076373</c:v>
                </c:pt>
                <c:pt idx="2">
                  <c:v>73767</c:v>
                </c:pt>
                <c:pt idx="3">
                  <c:v>1265180.6000000001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2E-4BCC-805D-A820CCBEE5F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2022г.(план)</c:v>
                </c:pt>
              </c:strCache>
            </c:strRef>
          </c:tx>
          <c:spPr>
            <a:solidFill>
              <a:srgbClr val="FF99FF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0511521452276477E-17"/>
                  <c:y val="0.201923061635140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B2E-4BCC-805D-A820CCBEE5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Всего доходов</c:v>
                </c:pt>
                <c:pt idx="1">
                  <c:v>Налоговые</c:v>
                </c:pt>
                <c:pt idx="2">
                  <c:v>Неналоговые</c:v>
                </c:pt>
                <c:pt idx="3">
                  <c:v>Безвозмездные поступления</c:v>
                </c:pt>
              </c:strCache>
            </c:strRef>
          </c:cat>
          <c:val>
            <c:numRef>
              <c:f>Лист1!$D$2:$D$5</c:f>
              <c:numCache>
                <c:formatCode>0.00</c:formatCode>
                <c:ptCount val="4"/>
                <c:pt idx="0">
                  <c:v>2611415.5</c:v>
                </c:pt>
                <c:pt idx="1">
                  <c:v>1116090</c:v>
                </c:pt>
                <c:pt idx="2">
                  <c:v>73470</c:v>
                </c:pt>
                <c:pt idx="3">
                  <c:v>1421855.5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2E-4BCC-805D-A820CCBEE5F1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2023г. (план)</c:v>
                </c:pt>
              </c:strCache>
            </c:strRef>
          </c:tx>
          <c:spPr>
            <a:gradFill>
              <a:gsLst>
                <a:gs pos="100000">
                  <a:schemeClr val="accent4">
                    <a:alpha val="0"/>
                  </a:schemeClr>
                </a:gs>
                <a:gs pos="50000">
                  <a:schemeClr val="accent4"/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3285680644337392E-3"/>
                  <c:y val="0.204807676801356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B2E-4BCC-805D-A820CCBEE5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Всего доходов</c:v>
                </c:pt>
                <c:pt idx="1">
                  <c:v>Налоговые</c:v>
                </c:pt>
                <c:pt idx="2">
                  <c:v>Неналоговые</c:v>
                </c:pt>
                <c:pt idx="3">
                  <c:v>Безвозмездные поступления</c:v>
                </c:pt>
              </c:strCache>
            </c:strRef>
          </c:cat>
          <c:val>
            <c:numRef>
              <c:f>Лист1!$E$2:$E$5</c:f>
              <c:numCache>
                <c:formatCode>0.00</c:formatCode>
                <c:ptCount val="4"/>
                <c:pt idx="0">
                  <c:v>2576074.7999999998</c:v>
                </c:pt>
                <c:pt idx="1">
                  <c:v>1158660</c:v>
                </c:pt>
                <c:pt idx="2">
                  <c:v>73210</c:v>
                </c:pt>
                <c:pt idx="3">
                  <c:v>1344204.8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B2E-4BCC-805D-A820CCBEE5F1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(тыс.руб.)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4"/>
                <c:pt idx="0">
                  <c:v>Всего доходов</c:v>
                </c:pt>
                <c:pt idx="1">
                  <c:v>Налоговые</c:v>
                </c:pt>
                <c:pt idx="2">
                  <c:v>Неналоговые</c:v>
                </c:pt>
                <c:pt idx="3">
                  <c:v>Безвозмездные поступления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0-01D6-4633-B2C4-08590AB566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65538992"/>
        <c:axId val="536036248"/>
        <c:axId val="0"/>
      </c:bar3DChart>
      <c:catAx>
        <c:axId val="365538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36036248"/>
        <c:crosses val="autoZero"/>
        <c:auto val="1"/>
        <c:lblAlgn val="ctr"/>
        <c:lblOffset val="100"/>
        <c:noMultiLvlLbl val="0"/>
      </c:catAx>
      <c:valAx>
        <c:axId val="536036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65538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84"/>
      <c:depthPercent val="7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638992759571562E-3"/>
          <c:y val="0.26410244544911038"/>
          <c:w val="0.66695492524452882"/>
          <c:h val="0.5992603829884741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B h="0"/>
              </a:sp3d>
            </c:spPr>
            <c:extLst>
              <c:ext xmlns:c16="http://schemas.microsoft.com/office/drawing/2014/chart" uri="{C3380CC4-5D6E-409C-BE32-E72D297353CC}">
                <c16:uniqueId val="{00000006-57BD-43B5-913A-030EBD3D71FF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4ABE-4655-92D7-33C38AE2F0B9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57BD-43B5-913A-030EBD3D71FF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76200" sx="79000" sy="79000" algn="ctr" rotWithShape="0">
                  <a:prstClr val="black">
                    <a:alpha val="31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4ABE-4655-92D7-33C38AE2F0B9}"/>
              </c:ext>
            </c:extLst>
          </c:dPt>
          <c:dPt>
            <c:idx val="4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4ABE-4655-92D7-33C38AE2F0B9}"/>
              </c:ext>
            </c:extLst>
          </c:dPt>
          <c:dPt>
            <c:idx val="5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4ABE-4655-92D7-33C38AE2F0B9}"/>
              </c:ext>
            </c:extLst>
          </c:dPt>
          <c:dPt>
            <c:idx val="6"/>
            <c:bubble3D val="0"/>
            <c:spPr>
              <a:solidFill>
                <a:srgbClr val="FF99FF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2-57BD-43B5-913A-030EBD3D71FF}"/>
              </c:ext>
            </c:extLst>
          </c:dPt>
          <c:dPt>
            <c:idx val="7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57BD-43B5-913A-030EBD3D71FF}"/>
              </c:ext>
            </c:extLst>
          </c:dPt>
          <c:dPt>
            <c:idx val="8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4-57BD-43B5-913A-030EBD3D71FF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57BD-43B5-913A-030EBD3D71FF}"/>
              </c:ext>
            </c:extLst>
          </c:dPt>
          <c:dPt>
            <c:idx val="1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57BD-43B5-913A-030EBD3D71FF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7-4ABE-4655-92D7-33C38AE2F0B9}"/>
              </c:ext>
            </c:extLst>
          </c:dPt>
          <c:dLbls>
            <c:dLbl>
              <c:idx val="4"/>
              <c:layout>
                <c:manualLayout>
                  <c:x val="-7.0096540107080748E-3"/>
                  <c:y val="-4.474607943341489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ABE-4655-92D7-33C38AE2F0B9}"/>
                </c:ext>
              </c:extLst>
            </c:dLbl>
            <c:dLbl>
              <c:idx val="10"/>
              <c:layout>
                <c:manualLayout>
                  <c:x val="2.8846076602099417E-2"/>
                  <c:y val="3.414015961016301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7BD-43B5-913A-030EBD3D71FF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Лист1!$A$2:$A$13</c:f>
              <c:strCache>
                <c:ptCount val="12"/>
                <c:pt idx="0">
                  <c:v>Общегосударственные вопросы  268 503,6 тыс. руб. (11,03%)
</c:v>
                </c:pt>
                <c:pt idx="1">
                  <c:v>Национальная безопасность и правоохранительная деятельность 23 301 тыс. руб. (0,96%)</c:v>
                </c:pt>
                <c:pt idx="2">
                  <c:v>Национальная экономика 201 486,7 тыс. руб. (8,28%)
</c:v>
                </c:pt>
                <c:pt idx="3">
                  <c:v>Жилищно-коммунальное хозяйство 342 659,6 тыс. руб. (14,07%)
</c:v>
                </c:pt>
                <c:pt idx="4">
                  <c:v>Охрана окружающей среды 3 000 тыс. руб. (0,12%)
</c:v>
                </c:pt>
                <c:pt idx="5">
                  <c:v>Образование 1 174834,4 тыс. руб. (48,26%)
</c:v>
                </c:pt>
                <c:pt idx="6">
                  <c:v>Культура и кинематография 252 803,5 тыс. руб. (10,39%)
</c:v>
                </c:pt>
                <c:pt idx="7">
                  <c:v>
Здравоохранение 0 тыс. руб. (0,0%)
</c:v>
                </c:pt>
                <c:pt idx="8">
                  <c:v>
Социальная политика 62 210,4 тыс. руб. (2,56%)
</c:v>
                </c:pt>
                <c:pt idx="9">
                  <c:v>Физическая культура и спорт 96 900 тыс. руб. (3,98%)
</c:v>
                </c:pt>
                <c:pt idx="10">
                  <c:v>Средства массовой информации 8 256 тыс. руб. (0,34%)
</c:v>
                </c:pt>
                <c:pt idx="11">
                  <c:v>Обслуживание муниципального долга 300 тыс. руб. (0,01%)
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268503.59999999998</c:v>
                </c:pt>
                <c:pt idx="1">
                  <c:v>23301</c:v>
                </c:pt>
                <c:pt idx="2">
                  <c:v>201486.7</c:v>
                </c:pt>
                <c:pt idx="3">
                  <c:v>342659.6</c:v>
                </c:pt>
                <c:pt idx="4">
                  <c:v>3000</c:v>
                </c:pt>
                <c:pt idx="5" formatCode="#,##0.0">
                  <c:v>1174834.3999999999</c:v>
                </c:pt>
                <c:pt idx="6">
                  <c:v>252803.5</c:v>
                </c:pt>
                <c:pt idx="7">
                  <c:v>0</c:v>
                </c:pt>
                <c:pt idx="8">
                  <c:v>62210.400000000001</c:v>
                </c:pt>
                <c:pt idx="9">
                  <c:v>96900</c:v>
                </c:pt>
                <c:pt idx="10">
                  <c:v>8256</c:v>
                </c:pt>
                <c:pt idx="11">
                  <c:v>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BD-43B5-913A-030EBD3D71FF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7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8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9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0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1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7231280358232126"/>
          <c:y val="5.5402781995549516E-3"/>
          <c:w val="0.31041613075348617"/>
          <c:h val="0.97895298463408653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/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alpha val="0"/>
            </a:schemeClr>
          </a:gs>
          <a:gs pos="50000">
            <a:schemeClr val="phClr"/>
          </a:gs>
        </a:gsLst>
        <a:lin ang="5400000" scaled="0"/>
      </a:gradFill>
      <a:sp3d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/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alpha val="0"/>
            </a:schemeClr>
          </a:gs>
          <a:gs pos="50000">
            <a:schemeClr val="phClr"/>
          </a:gs>
        </a:gsLst>
        <a:lin ang="5400000" scaled="0"/>
      </a:gradFill>
      <a:sp3d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0.74153</cdr:x>
      <cdr:y>0.22264</cdr:y>
    </cdr:from>
    <cdr:to>
      <cdr:x>0.74332</cdr:x>
      <cdr:y>0.26758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3657580" y="958362"/>
          <a:ext cx="8811" cy="193428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accent6">
              <a:lumMod val="60000"/>
              <a:lumOff val="40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732BC6-9063-446C-9AD6-AEA39B8A9F69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8478E6-0B9E-465B-9E92-605526F466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9211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592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171" y="-8468"/>
            <a:ext cx="993395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4812" y="2404534"/>
            <a:ext cx="631227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4812" y="4050835"/>
            <a:ext cx="631227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728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400" y="4470400"/>
            <a:ext cx="6876690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357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92830" y="3632200"/>
            <a:ext cx="58714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470400"/>
            <a:ext cx="687669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7222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931988"/>
            <a:ext cx="6876691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2092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360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169" y="609600"/>
            <a:ext cx="6869920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3821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011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5421" y="609601"/>
            <a:ext cx="1060380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399" y="609601"/>
            <a:ext cx="5627945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0731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1590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253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2700869"/>
            <a:ext cx="6876691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68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401" y="2160589"/>
            <a:ext cx="3345451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637" y="2160590"/>
            <a:ext cx="3345453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498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399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88860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88860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792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609600"/>
            <a:ext cx="6876690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965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63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498604"/>
            <a:ext cx="3022697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8882" y="514926"/>
            <a:ext cx="366820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2777069"/>
            <a:ext cx="3022697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693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4800600"/>
            <a:ext cx="687669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0399" y="609600"/>
            <a:ext cx="6876690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5367338"/>
            <a:ext cx="6876690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11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172" y="-8468"/>
            <a:ext cx="993395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590"/>
            <a:ext cx="6876690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55696" y="6041364"/>
            <a:ext cx="741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0399" y="6041364"/>
            <a:ext cx="50082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81732" y="6041364"/>
            <a:ext cx="555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465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  <p:sldLayoutId id="2147483737" r:id="rId15"/>
    <p:sldLayoutId id="2147483738" r:id="rId16"/>
    <p:sldLayoutId id="214748373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74776" y="307731"/>
            <a:ext cx="8104632" cy="6216161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3840"/>
              </a:lnSpc>
            </a:pPr>
            <a:r>
              <a:rPr lang="ru" sz="3100" b="1" dirty="0" smtClean="0">
                <a:latin typeface="Times New Roman"/>
              </a:rPr>
              <a:t>Администрация Талдомского городского округа</a:t>
            </a:r>
          </a:p>
          <a:p>
            <a:pPr indent="0" algn="ctr">
              <a:lnSpc>
                <a:spcPts val="3840"/>
              </a:lnSpc>
            </a:pPr>
            <a:endParaRPr lang="ru" sz="3100" b="1" dirty="0">
              <a:latin typeface="Times New Roman"/>
            </a:endParaRPr>
          </a:p>
          <a:p>
            <a:pPr indent="0" algn="ctr">
              <a:lnSpc>
                <a:spcPts val="3840"/>
              </a:lnSpc>
            </a:pPr>
            <a:endParaRPr lang="ru" sz="3100" b="1" dirty="0" smtClean="0">
              <a:latin typeface="Times New Roman"/>
            </a:endParaRPr>
          </a:p>
          <a:p>
            <a:pPr indent="0" algn="ctr">
              <a:lnSpc>
                <a:spcPts val="3840"/>
              </a:lnSpc>
            </a:pPr>
            <a:r>
              <a:rPr lang="ru" sz="3100" b="1" dirty="0" smtClean="0">
                <a:latin typeface="Times New Roman"/>
              </a:rPr>
              <a:t>БЮДЖЕТ </a:t>
            </a:r>
            <a:r>
              <a:rPr lang="ru" sz="3100" b="1" dirty="0">
                <a:latin typeface="Times New Roman"/>
              </a:rPr>
              <a:t>ДЛЯ ГРАЖДАН </a:t>
            </a:r>
            <a:endParaRPr lang="ru" sz="3100" b="1" dirty="0" smtClean="0">
              <a:latin typeface="Times New Roman"/>
            </a:endParaRPr>
          </a:p>
          <a:p>
            <a:pPr indent="0" algn="ctr">
              <a:lnSpc>
                <a:spcPts val="3840"/>
              </a:lnSpc>
            </a:pPr>
            <a:r>
              <a:rPr lang="ru" sz="3100" b="1" dirty="0" smtClean="0">
                <a:latin typeface="Times New Roman"/>
              </a:rPr>
              <a:t>к решению </a:t>
            </a:r>
            <a:r>
              <a:rPr lang="ru" sz="3100" b="1" dirty="0">
                <a:latin typeface="Times New Roman"/>
              </a:rPr>
              <a:t>Совета депутатов </a:t>
            </a:r>
            <a:r>
              <a:rPr lang="ru" sz="3100" b="1" dirty="0" smtClean="0">
                <a:latin typeface="Times New Roman"/>
              </a:rPr>
              <a:t>Талдомского городского </a:t>
            </a:r>
            <a:r>
              <a:rPr lang="ru" sz="3100" b="1" dirty="0">
                <a:latin typeface="Times New Roman"/>
              </a:rPr>
              <a:t>округа </a:t>
            </a:r>
            <a:r>
              <a:rPr lang="ru" sz="3100" b="1" dirty="0" smtClean="0">
                <a:latin typeface="Times New Roman"/>
              </a:rPr>
              <a:t>«</a:t>
            </a:r>
            <a:r>
              <a:rPr lang="ru" sz="3100" b="1" dirty="0">
                <a:latin typeface="Times New Roman"/>
              </a:rPr>
              <a:t>О бюджете </a:t>
            </a:r>
            <a:r>
              <a:rPr lang="ru" sz="3100" b="1" dirty="0" smtClean="0">
                <a:latin typeface="Times New Roman"/>
              </a:rPr>
              <a:t>Талдомского городского </a:t>
            </a:r>
            <a:r>
              <a:rPr lang="ru" sz="3100" b="1" dirty="0">
                <a:latin typeface="Times New Roman"/>
              </a:rPr>
              <a:t>округа </a:t>
            </a:r>
            <a:r>
              <a:rPr lang="ru" sz="3100" b="1" dirty="0" smtClean="0">
                <a:latin typeface="Times New Roman"/>
              </a:rPr>
              <a:t>на </a:t>
            </a:r>
            <a:r>
              <a:rPr lang="ru" sz="3100" b="1" dirty="0">
                <a:latin typeface="Times New Roman"/>
              </a:rPr>
              <a:t>2021 год</a:t>
            </a:r>
          </a:p>
          <a:p>
            <a:pPr marL="279400" indent="0">
              <a:lnSpc>
                <a:spcPts val="3840"/>
              </a:lnSpc>
            </a:pPr>
            <a:r>
              <a:rPr lang="ru" sz="3100" b="1" dirty="0">
                <a:latin typeface="Times New Roman"/>
              </a:rPr>
              <a:t>и на плановый период 2022 и 2023 годов»</a:t>
            </a:r>
          </a:p>
          <a:p>
            <a:pPr marL="3759200" indent="0" algn="just"/>
            <a:endParaRPr lang="ru" sz="800" u="sng" dirty="0">
              <a:solidFill>
                <a:srgbClr val="4C5F71"/>
              </a:solidFill>
              <a:latin typeface="Times New Roman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8069" y="334108"/>
            <a:ext cx="862525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Будет продолжена работа по содержанию всей имеющейся сети бюджетных учреждений в отраслях образования, культуры, физической культуры и спорта, укреплению их материально-технической базы, созданию безопасных условий пребывания в учреждениях социально-культурной сферы. Приоритетным направлением бюджетной политики на 2021 год в сфере образования является повышение эффективности расходов на функционирование отрасли, поддержание уровня оплаты труда работников образовательных учреждений, удовлетворение потребности в местах в детских дошкольных учреждениях, дальнейшее развитие учреждений дополнительного образования детей в сфере культуры. Будет продолжена работа по обновлению материально-технической базы для реализации основных и дополнительных общеобразовательных программ цифрового и гуманитарного профилей в сельских школах округа. В сфере социальной защиты населения приоритетными являются дальнейшее развитие и совершенствование мер социальной поддержки отдельных категорий граждан городского округа, создание безбарьерной среды для людей с ограниченными возможностями здоровья, безусловное выполнение обязательств по выплате социальных пособий и компенсаций. Будет продолжена политика стабилизации доли расходов бюджета на управление путем оптимизации структуры управления, уменьшения непроизводительных расходов. В 2021 году указанные расходы в структуре расходов бюджета составят 7,0 % от всех расходов бюджета.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Дальнейшее развитие получит система предоставления государственных и муниципальных услуг на базе многофункционального центра предоставления государственных и муниципальных услуг.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Продолжится работа по организации и совершенствованию транспортного обслуживания населения по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внутримуниципальным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маршрутам. 40297,0 тыс. руб. будет выделено из бюджета на транспортное обслуживание населения округа. Реализация бюджетной политики в области транспорта</a:t>
            </a:r>
            <a:r>
              <a:rPr lang="ru-RU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2021 году позволит сохранить действующую маршрутную сеть и гарантировать предоставление услуг транспортом общего пользования на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внутримуниципальных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маршрутах с низким пассажиропотоком. 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счет средств Дорожного фонда и доходов бюджета Талдомского городского округа предусмотрены ассигнования в сумме 124342,0 тыс.руб.  на содержание и ремонт автомобильных дорог общего пользования. 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муниципальную поддержку развития малого и среднего предпринимательства в</a:t>
            </a:r>
            <a:r>
              <a:rPr lang="ru-RU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Талдомском городского округе будет направлено 2870,0 тыс. рублей. Финансирование будет осуществляться в рамках реализации мероприятий соответствующей муниципальной программы Талдомского городского округа, направленных на создание и развитие инфраструктуры поддержки субъектов малого и среднего предпринимательства.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Будет продолжена программа предоставления социальных выплат на приобретение жилья молодым семьям, программа формирования современной комфортной среды проживания, программа переселения граждан из аварийного жилья, программы экологического благополучия территории и безопасности населения.</a:t>
            </a:r>
          </a:p>
        </p:txBody>
      </p:sp>
    </p:spTree>
    <p:extLst>
      <p:ext uri="{BB962C8B-B14F-4D97-AF65-F5344CB8AC3E}">
        <p14:creationId xmlns:p14="http://schemas.microsoft.com/office/powerpoint/2010/main" val="291806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822635"/>
              </p:ext>
            </p:extLst>
          </p:nvPr>
        </p:nvGraphicFramePr>
        <p:xfrm>
          <a:off x="527537" y="3807068"/>
          <a:ext cx="8827476" cy="2905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1246">
                  <a:extLst>
                    <a:ext uri="{9D8B030D-6E8A-4147-A177-3AD203B41FA5}">
                      <a16:colId xmlns:a16="http://schemas.microsoft.com/office/drawing/2014/main" val="1085350515"/>
                    </a:ext>
                  </a:extLst>
                </a:gridCol>
                <a:gridCol w="1471246">
                  <a:extLst>
                    <a:ext uri="{9D8B030D-6E8A-4147-A177-3AD203B41FA5}">
                      <a16:colId xmlns:a16="http://schemas.microsoft.com/office/drawing/2014/main" val="2187949970"/>
                    </a:ext>
                  </a:extLst>
                </a:gridCol>
                <a:gridCol w="1471246">
                  <a:extLst>
                    <a:ext uri="{9D8B030D-6E8A-4147-A177-3AD203B41FA5}">
                      <a16:colId xmlns:a16="http://schemas.microsoft.com/office/drawing/2014/main" val="429473592"/>
                    </a:ext>
                  </a:extLst>
                </a:gridCol>
                <a:gridCol w="1471246">
                  <a:extLst>
                    <a:ext uri="{9D8B030D-6E8A-4147-A177-3AD203B41FA5}">
                      <a16:colId xmlns:a16="http://schemas.microsoft.com/office/drawing/2014/main" val="665281835"/>
                    </a:ext>
                  </a:extLst>
                </a:gridCol>
                <a:gridCol w="1471246">
                  <a:extLst>
                    <a:ext uri="{9D8B030D-6E8A-4147-A177-3AD203B41FA5}">
                      <a16:colId xmlns:a16="http://schemas.microsoft.com/office/drawing/2014/main" val="2816889121"/>
                    </a:ext>
                  </a:extLst>
                </a:gridCol>
                <a:gridCol w="1471246">
                  <a:extLst>
                    <a:ext uri="{9D8B030D-6E8A-4147-A177-3AD203B41FA5}">
                      <a16:colId xmlns:a16="http://schemas.microsoft.com/office/drawing/2014/main" val="3434536086"/>
                    </a:ext>
                  </a:extLst>
                </a:gridCol>
              </a:tblGrid>
              <a:tr h="498441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  2019 год(тыс.руб.)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Ожидаемое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 2020 год (тыс.руб.)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(тыс.руб.)</a:t>
                      </a:r>
                    </a:p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(тыс.руб.)</a:t>
                      </a:r>
                    </a:p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(тыс.руб.)</a:t>
                      </a:r>
                    </a:p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716208"/>
                  </a:ext>
                </a:extLst>
              </a:tr>
              <a:tr h="263968"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2690009,53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2570882,5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2415320,64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2611415,58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2576074,83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4536825"/>
                  </a:ext>
                </a:extLst>
              </a:tr>
              <a:tr h="779613"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безвозмездные поступления из бюджетов других уровней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1547939,37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1459740,0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1265180,64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1421855,58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1344204,83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690021"/>
                  </a:ext>
                </a:extLst>
              </a:tr>
              <a:tr h="263968"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2724036,77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2584244,0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2434255,2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2629763,80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2593600,2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658744"/>
                  </a:ext>
                </a:extLst>
              </a:tr>
              <a:tr h="357855"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 (-)</a:t>
                      </a:r>
                    </a:p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Профицит(+)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-34027,17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-13361,5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-18934,56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-18348,22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-17525,37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4806044"/>
                  </a:ext>
                </a:extLst>
              </a:tr>
              <a:tr h="357855"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Муниципальный долг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18000,0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18000,0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21307,40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7100731"/>
                  </a:ext>
                </a:extLst>
              </a:tr>
            </a:tbl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181335864"/>
              </p:ext>
            </p:extLst>
          </p:nvPr>
        </p:nvGraphicFramePr>
        <p:xfrm>
          <a:off x="527537" y="835269"/>
          <a:ext cx="8827476" cy="2866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301262" y="483577"/>
            <a:ext cx="7200900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параметры  бюджета Талдомского городского округа </a:t>
            </a:r>
            <a:endParaRPr lang="ru-RU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36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4107" y="117837"/>
            <a:ext cx="855491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бюджета Талдомского городского округа на 2021 год</a:t>
            </a:r>
            <a:endParaRPr lang="ru-RU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54515" y="948834"/>
            <a:ext cx="3648807" cy="44371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ts val="1272"/>
              </a:lnSpc>
              <a:spcAft>
                <a:spcPts val="21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 на доходы физических лиц </a:t>
            </a: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802505,0 тыс.руб</a:t>
            </a:r>
            <a:r>
              <a:rPr lang="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(33,23%)</a:t>
            </a:r>
            <a:endParaRPr lang="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ts val="1248"/>
              </a:lnSpc>
              <a:spcAft>
                <a:spcPts val="210"/>
              </a:spcAft>
              <a:buClr>
                <a:srgbClr val="7030A0"/>
              </a:buClr>
              <a:buFont typeface="Wingdings" panose="05000000000000000000" pitchFamily="2" charset="2"/>
              <a:buChar char="q"/>
            </a:pPr>
            <a:r>
              <a:rPr lang="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Упрощенная система налогообложения </a:t>
            </a: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70000,0 тыс.руб</a:t>
            </a:r>
            <a:r>
              <a:rPr lang="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(2,9%)</a:t>
            </a:r>
            <a:endParaRPr lang="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ts val="1272"/>
              </a:lnSpc>
              <a:spcAft>
                <a:spcPts val="210"/>
              </a:spcAft>
              <a:buClr>
                <a:schemeClr val="accent3">
                  <a:lumMod val="40000"/>
                  <a:lumOff val="60000"/>
                </a:schemeClr>
              </a:buClr>
              <a:buFont typeface="Wingdings" panose="05000000000000000000" pitchFamily="2" charset="2"/>
              <a:buChar char="q"/>
            </a:pPr>
            <a:r>
              <a:rPr lang="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Единый налог на вменённый доход для отдельных видов деятельности </a:t>
            </a: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3400,0 тыс.руб</a:t>
            </a:r>
            <a:r>
              <a:rPr lang="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0,14%)</a:t>
            </a:r>
            <a:endParaRPr lang="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ts val="1248"/>
              </a:lnSpc>
              <a:spcAft>
                <a:spcPts val="210"/>
              </a:spcAft>
              <a:buFont typeface="Wingdings" panose="05000000000000000000" pitchFamily="2" charset="2"/>
              <a:buChar char="q"/>
            </a:pPr>
            <a:r>
              <a:rPr lang="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Патентная система налогообложения </a:t>
            </a: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6170,0 тыс</a:t>
            </a:r>
            <a:r>
              <a:rPr lang="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руб. </a:t>
            </a: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(0,25%)</a:t>
            </a:r>
            <a:endParaRPr lang="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1260"/>
              </a:spcAft>
              <a:buClr>
                <a:schemeClr val="accent5"/>
              </a:buClr>
              <a:buFont typeface="Wingdings" panose="05000000000000000000" pitchFamily="2" charset="2"/>
              <a:buChar char="q"/>
            </a:pPr>
            <a:r>
              <a:rPr lang="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Земельный налог </a:t>
            </a: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107900,0 тыс.руб</a:t>
            </a:r>
            <a:r>
              <a:rPr lang="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(4,47%)</a:t>
            </a:r>
            <a:endParaRPr lang="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ts val="1248"/>
              </a:lnSpc>
              <a:spcAft>
                <a:spcPts val="210"/>
              </a:spcAft>
              <a:buClr>
                <a:schemeClr val="accent6"/>
              </a:buClr>
              <a:buFont typeface="Wingdings" panose="05000000000000000000" pitchFamily="2" charset="2"/>
              <a:buChar char="q"/>
            </a:pPr>
            <a:r>
              <a:rPr lang="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 на имущество физических лиц </a:t>
            </a: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37000,0 тыс.руб</a:t>
            </a:r>
            <a:r>
              <a:rPr lang="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(1,53%)</a:t>
            </a:r>
            <a:endParaRPr lang="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1260"/>
              </a:spcAft>
              <a:buClr>
                <a:srgbClr val="FFFF00"/>
              </a:buClr>
              <a:buFont typeface="Wingdings" panose="05000000000000000000" pitchFamily="2" charset="2"/>
              <a:buChar char="q"/>
            </a:pPr>
            <a:r>
              <a:rPr lang="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налоговые доходы </a:t>
            </a: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49398,0 тыс.руб</a:t>
            </a:r>
            <a:r>
              <a:rPr lang="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(2,05%)</a:t>
            </a:r>
            <a:endParaRPr lang="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ts val="1248"/>
              </a:lnSpc>
              <a:spcAft>
                <a:spcPts val="210"/>
              </a:spcAft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от использования имущества </a:t>
            </a: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41704,0 тыс.руб</a:t>
            </a:r>
            <a:r>
              <a:rPr lang="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(1,73%)</a:t>
            </a:r>
            <a:endParaRPr lang="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ts val="1248"/>
              </a:lnSpc>
              <a:spcAft>
                <a:spcPts val="21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от продажи материальных и нематериальных активов 18200,0 тыс.руб. (0,75%)</a:t>
            </a:r>
          </a:p>
          <a:p>
            <a:pPr marL="171450" indent="-171450">
              <a:spcAft>
                <a:spcPts val="1260"/>
              </a:spcAft>
              <a:buClr>
                <a:srgbClr val="FFC000"/>
              </a:buClr>
              <a:buFont typeface="Wingdings" panose="05000000000000000000" pitchFamily="2" charset="2"/>
              <a:buChar char="q"/>
            </a:pP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Штрафные санкции 5000,0 тыс.руб. (0,20%)</a:t>
            </a:r>
          </a:p>
          <a:p>
            <a:pPr marL="171450" indent="-171450">
              <a:spcAft>
                <a:spcPts val="1260"/>
              </a:spcAft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</a:t>
            </a:r>
            <a:r>
              <a:rPr lang="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 </a:t>
            </a: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8863,0 тыс.руб</a:t>
            </a:r>
            <a:r>
              <a:rPr lang="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0,37%)</a:t>
            </a:r>
          </a:p>
          <a:p>
            <a:pPr marL="171450" indent="-171450">
              <a:spcAft>
                <a:spcPts val="1260"/>
              </a:spcAft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 1265180,64 тыс.руб. (52,38%)</a:t>
            </a:r>
            <a:endParaRPr lang="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980928463"/>
              </p:ext>
            </p:extLst>
          </p:nvPr>
        </p:nvGraphicFramePr>
        <p:xfrm>
          <a:off x="158263" y="800100"/>
          <a:ext cx="4932483" cy="43044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323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01624" y="356616"/>
            <a:ext cx="7674864" cy="26517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r">
              <a:spcAft>
                <a:spcPts val="1890"/>
              </a:spcAft>
            </a:pPr>
            <a:r>
              <a:rPr lang="ru" sz="1900" b="1" dirty="0">
                <a:latin typeface="Times New Roman"/>
              </a:rPr>
              <a:t>Доходы бюджета </a:t>
            </a:r>
            <a:r>
              <a:rPr lang="ru" sz="1900" b="1" dirty="0" smtClean="0">
                <a:latin typeface="Times New Roman"/>
              </a:rPr>
              <a:t>Талдомского городского округа в </a:t>
            </a:r>
            <a:r>
              <a:rPr lang="ru" sz="1900" b="1" dirty="0">
                <a:latin typeface="Times New Roman"/>
              </a:rPr>
              <a:t>2019-2023 годах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930640" y="914400"/>
            <a:ext cx="597408" cy="13411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800" u="sng">
                <a:latin typeface="Times New Roman"/>
              </a:rPr>
              <a:t>(тыс. рублей)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51467"/>
              </p:ext>
            </p:extLst>
          </p:nvPr>
        </p:nvGraphicFramePr>
        <p:xfrm>
          <a:off x="112776" y="1027176"/>
          <a:ext cx="9456186" cy="5502695"/>
        </p:xfrm>
        <a:graphic>
          <a:graphicData uri="http://schemas.openxmlformats.org/drawingml/2006/table">
            <a:tbl>
              <a:tblPr/>
              <a:tblGrid>
                <a:gridCol w="1289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3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0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06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98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6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18744"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Код бюджетной классификации (без указания кода главного администратора доходов бюджета)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Наименование доходов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Факт 2019 года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>
                          <a:latin typeface="Times New Roman"/>
                        </a:rPr>
                        <a:t>План 2020 года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Ожидаемое исполнение 2020 года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Прогноз на 2021 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Прогноз на 2022 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Прогноз на 2023 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016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1 00 00000 00 0000 000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ru" sz="800" b="1" dirty="0">
                          <a:latin typeface="Times New Roman"/>
                        </a:rPr>
                        <a:t>НАЛОГОВЫЕ И НЕНАЛОГОВЫЕ ДОХОДЫ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1 142 070,2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1 029 793,0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1 111 142,5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1 150 140,0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1 189 560,0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1 231 870,0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968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1 00 00000 00 0000 000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ru" sz="800" b="1" dirty="0">
                          <a:latin typeface="Times New Roman"/>
                        </a:rPr>
                        <a:t>НАЛОГОВЫЕ ДОХОДЫ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</a:t>
                      </a:r>
                      <a:r>
                        <a:rPr lang="ru" sz="800" b="1" baseline="0" dirty="0" smtClean="0">
                          <a:latin typeface="Times New Roman"/>
                        </a:rPr>
                        <a:t> 060 356,9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970 476,0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1 049 652,5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</a:t>
                      </a:r>
                      <a:r>
                        <a:rPr lang="ru" sz="800" b="1" baseline="0" dirty="0" smtClean="0">
                          <a:latin typeface="Times New Roman"/>
                        </a:rPr>
                        <a:t> 076 373,0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1 116 090,0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1 158 660,0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8016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1 01 00000 00 0000 000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ru" sz="800" b="1" dirty="0">
                          <a:latin typeface="Times New Roman"/>
                        </a:rPr>
                        <a:t>НАЛОГИ НА ПРИБЫЛЬ, ДОХОДЫ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771 638,1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697 000,0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780 000,0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802 505,0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815 330,0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844 662,0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indent="0" algn="ctr"/>
                      <a:r>
                        <a:rPr lang="ru" sz="800">
                          <a:latin typeface="Times New Roman"/>
                        </a:rPr>
                        <a:t>1 01 02000 01 0000 110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ru" sz="800">
                          <a:latin typeface="Times New Roman"/>
                        </a:rPr>
                        <a:t>Налог на доходы физических лиц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771 638,1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697 000,0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780 000,0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802 505,0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815 330,0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844</a:t>
                      </a:r>
                      <a:r>
                        <a:rPr lang="ru" sz="800" baseline="0" dirty="0" smtClean="0">
                          <a:latin typeface="Times New Roman"/>
                        </a:rPr>
                        <a:t> 662,0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984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1 03 00000 00 0000 000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960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НАЛОГИ НА ТОВАРЫ (РАБОТЫ, УСЛУГИ), РЕАЛИЗУЕМЫЕ НА ТЕРРИТОРИИ РОССИЙСКОЙ ФЕДЕРАЦИИ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42 587,2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42</a:t>
                      </a:r>
                      <a:r>
                        <a:rPr lang="ru" sz="800" b="1" baseline="0" dirty="0" smtClean="0">
                          <a:latin typeface="Times New Roman"/>
                        </a:rPr>
                        <a:t> 800,0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39 800,0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41 898,0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40 290,0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39 967,0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9936">
                <a:tc>
                  <a:txBody>
                    <a:bodyPr/>
                    <a:lstStyle/>
                    <a:p>
                      <a:pPr indent="0" algn="ctr"/>
                      <a:r>
                        <a:rPr lang="ru" sz="800">
                          <a:latin typeface="Times New Roman"/>
                        </a:rPr>
                        <a:t>1 03 02000 01 0000 110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960"/>
                        </a:lnSpc>
                      </a:pPr>
                      <a:r>
                        <a:rPr lang="ru" sz="800" dirty="0">
                          <a:latin typeface="Times New Roman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42 587,2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42</a:t>
                      </a:r>
                      <a:r>
                        <a:rPr lang="ru" sz="800" baseline="0" dirty="0" smtClean="0">
                          <a:latin typeface="Times New Roman"/>
                        </a:rPr>
                        <a:t> 800,0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39 800,0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41898,0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40 290,0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39 967,0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4968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1 05 00000 00 0000 000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800" b="1">
                          <a:latin typeface="Times New Roman"/>
                        </a:rPr>
                        <a:t>НАЛОГИ НА СОВОКУПНЫЙ ДОХОД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75 871,7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66 676,0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77 552,5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79 570,0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104 460,0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115 690,0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4216">
                <a:tc>
                  <a:txBody>
                    <a:bodyPr/>
                    <a:lstStyle/>
                    <a:p>
                      <a:pPr indent="0" algn="ctr"/>
                      <a:r>
                        <a:rPr lang="ru" sz="800">
                          <a:latin typeface="Times New Roman"/>
                        </a:rPr>
                        <a:t>1 05 01000 00 0000 110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800">
                          <a:latin typeface="Times New Roman"/>
                        </a:rPr>
                        <a:t>Налог, взимаемый в связи с применением упрощенной системы налогообложения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55 664,1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51 300,0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61</a:t>
                      </a:r>
                      <a:r>
                        <a:rPr lang="ru" sz="800" baseline="0" dirty="0" smtClean="0">
                          <a:latin typeface="Times New Roman"/>
                        </a:rPr>
                        <a:t> 400,0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70 000,0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90</a:t>
                      </a:r>
                      <a:r>
                        <a:rPr lang="ru" sz="800" baseline="0" dirty="0" smtClean="0">
                          <a:latin typeface="Times New Roman"/>
                        </a:rPr>
                        <a:t> 680,0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101 330,0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4968">
                <a:tc>
                  <a:txBody>
                    <a:bodyPr/>
                    <a:lstStyle/>
                    <a:p>
                      <a:pPr indent="0" algn="ctr"/>
                      <a:r>
                        <a:rPr lang="ru" sz="800">
                          <a:latin typeface="Times New Roman"/>
                        </a:rPr>
                        <a:t>1 05 02000 02 0000 110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800">
                          <a:latin typeface="Times New Roman"/>
                        </a:rPr>
                        <a:t>Единый налог на вмененный доход для отдельных видов деятельности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15 400,3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7</a:t>
                      </a:r>
                      <a:r>
                        <a:rPr lang="ru" sz="800" baseline="0" dirty="0" smtClean="0">
                          <a:latin typeface="Times New Roman"/>
                        </a:rPr>
                        <a:t> 976,0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10 900,0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3400,0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8016">
                <a:tc>
                  <a:txBody>
                    <a:bodyPr/>
                    <a:lstStyle/>
                    <a:p>
                      <a:pPr indent="0" algn="ctr"/>
                      <a:r>
                        <a:rPr lang="ru" sz="800">
                          <a:latin typeface="Times New Roman"/>
                        </a:rPr>
                        <a:t>1 05 03000 01 0000 110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800">
                          <a:latin typeface="Times New Roman"/>
                        </a:rPr>
                        <a:t>Единый сельскохозяйственный налог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188 ,6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200,0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152,5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170,0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90,0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190,0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1168">
                <a:tc>
                  <a:txBody>
                    <a:bodyPr/>
                    <a:lstStyle/>
                    <a:p>
                      <a:pPr indent="0" algn="ctr"/>
                      <a:r>
                        <a:rPr lang="ru" sz="800">
                          <a:latin typeface="Times New Roman"/>
                        </a:rPr>
                        <a:t>1 05 04000 02 0000 110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800" dirty="0">
                          <a:latin typeface="Times New Roman"/>
                        </a:rPr>
                        <a:t>Налог, взимаемый в связи с применением патентной системы налогообложения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4 618,7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7 200,0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5</a:t>
                      </a:r>
                      <a:r>
                        <a:rPr lang="ru" sz="800" baseline="0" dirty="0" smtClean="0">
                          <a:latin typeface="Times New Roman"/>
                        </a:rPr>
                        <a:t> 100,0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6</a:t>
                      </a:r>
                      <a:r>
                        <a:rPr lang="ru" sz="800" baseline="0" dirty="0" smtClean="0">
                          <a:latin typeface="Times New Roman"/>
                        </a:rPr>
                        <a:t> 000,0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13 690,0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14 170,0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8016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1 06 00000 00 0000 000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800" b="1">
                          <a:latin typeface="Times New Roman"/>
                        </a:rPr>
                        <a:t>НАЛОГИ НА ИМУЩЕСТВО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163 365,0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157 000,0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145 200,0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144 900,0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148 250,0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150 271,0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indent="0" algn="ctr"/>
                      <a:r>
                        <a:rPr lang="ru" sz="800">
                          <a:latin typeface="Times New Roman"/>
                        </a:rPr>
                        <a:t>1 06 01000 00 0000 110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800">
                          <a:latin typeface="Times New Roman"/>
                        </a:rPr>
                        <a:t>Налог на имущество физических лиц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32 646,3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26 800,0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31 200,0</a:t>
                      </a:r>
                      <a:r>
                        <a:rPr lang="ru" sz="800" baseline="0" dirty="0" smtClean="0">
                          <a:latin typeface="Times New Roman"/>
                        </a:rPr>
                        <a:t> 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37 000,0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40 450,0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42</a:t>
                      </a:r>
                      <a:r>
                        <a:rPr lang="ru" sz="800" baseline="0" dirty="0" smtClean="0">
                          <a:latin typeface="Times New Roman"/>
                        </a:rPr>
                        <a:t> 471,0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1064">
                <a:tc>
                  <a:txBody>
                    <a:bodyPr/>
                    <a:lstStyle/>
                    <a:p>
                      <a:pPr indent="0" algn="ctr"/>
                      <a:r>
                        <a:rPr lang="ru" sz="800">
                          <a:latin typeface="Times New Roman"/>
                        </a:rPr>
                        <a:t>1 06 06000 00 0000 110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800"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130 718,70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130 200,0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114 000,0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107 900,0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107 800,0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107 800,0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8016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1 08 00000 00 0000 000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800" b="1">
                          <a:latin typeface="Times New Roman"/>
                        </a:rPr>
                        <a:t>ГОСУДАРСТВЕННАЯ ПОШЛИНА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6 894,9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7 000,0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7</a:t>
                      </a:r>
                      <a:r>
                        <a:rPr lang="ru" sz="800" b="1" baseline="0" dirty="0" smtClean="0">
                          <a:latin typeface="Times New Roman"/>
                        </a:rPr>
                        <a:t> 100,0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7</a:t>
                      </a:r>
                      <a:r>
                        <a:rPr lang="ru" sz="800" b="1" baseline="0" dirty="0" smtClean="0">
                          <a:latin typeface="Times New Roman"/>
                        </a:rPr>
                        <a:t> 500,0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7 760,0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8 070,0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4968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1 00 00000 00 0000 000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800" b="1">
                          <a:latin typeface="Times New Roman"/>
                        </a:rPr>
                        <a:t>НЕНАЛОГОВЫЕ ДОХОДЫ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81 713,30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59 317,0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61 490,0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73 767,0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73 470,0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73</a:t>
                      </a:r>
                      <a:r>
                        <a:rPr lang="ru" sz="800" b="1" baseline="0" dirty="0" smtClean="0">
                          <a:latin typeface="Times New Roman"/>
                        </a:rPr>
                        <a:t> 210,0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9936">
                <a:tc>
                  <a:txBody>
                    <a:bodyPr/>
                    <a:lstStyle/>
                    <a:p>
                      <a:pPr indent="0" algn="ctr"/>
                      <a:r>
                        <a:rPr lang="ru" sz="800">
                          <a:latin typeface="Times New Roman"/>
                        </a:rPr>
                        <a:t>1 11 00000 00 0000 000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960"/>
                        </a:lnSpc>
                      </a:pPr>
                      <a:r>
                        <a:rPr lang="ru" sz="800">
                          <a:latin typeface="Times New Roman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47 874,1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39117,0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40 490,0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41 704,0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45 590,0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46 680,0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4968">
                <a:tc>
                  <a:txBody>
                    <a:bodyPr/>
                    <a:lstStyle/>
                    <a:p>
                      <a:pPr indent="0" algn="ctr"/>
                      <a:r>
                        <a:rPr lang="ru" sz="800">
                          <a:latin typeface="Times New Roman"/>
                        </a:rPr>
                        <a:t>1 12 00000 00 0000 000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800">
                          <a:latin typeface="Times New Roman"/>
                        </a:rPr>
                        <a:t>ПЛАТЕЖИ ПРИ ПОЛЬЗОВАНИИ ПРИРОДНЫМИ РЕСУРСАМИ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627,0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800,0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200,0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360,0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360,0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360,0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9936">
                <a:tc>
                  <a:txBody>
                    <a:bodyPr/>
                    <a:lstStyle/>
                    <a:p>
                      <a:pPr indent="0" algn="ctr"/>
                      <a:r>
                        <a:rPr lang="ru" sz="800">
                          <a:latin typeface="Times New Roman"/>
                        </a:rPr>
                        <a:t>1 13 00000 00 0000 000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960"/>
                        </a:lnSpc>
                      </a:pPr>
                      <a:r>
                        <a:rPr lang="ru" sz="800">
                          <a:latin typeface="Times New Roman"/>
                        </a:rPr>
                        <a:t>ДОХОДЫ ОТ ОКАЗАНИЯ ПЛАТНЫХ УСЛУГ (РАБОТ) И КОМПЕНСАЦИИ ЗАТРАТ ГОСУДАРСТВА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6341,0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7 600,0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7</a:t>
                      </a:r>
                      <a:r>
                        <a:rPr lang="ru" sz="800" baseline="0" dirty="0" smtClean="0">
                          <a:latin typeface="Times New Roman"/>
                        </a:rPr>
                        <a:t> 900,0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8</a:t>
                      </a:r>
                      <a:r>
                        <a:rPr lang="ru" sz="800" baseline="0" dirty="0" smtClean="0">
                          <a:latin typeface="Times New Roman"/>
                        </a:rPr>
                        <a:t> 500,0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9 100,0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9 100,0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1168">
                <a:tc>
                  <a:txBody>
                    <a:bodyPr/>
                    <a:lstStyle/>
                    <a:p>
                      <a:pPr indent="0" algn="ctr"/>
                      <a:r>
                        <a:rPr lang="ru" sz="800">
                          <a:latin typeface="Times New Roman"/>
                        </a:rPr>
                        <a:t>1 14 00000 00 0000 000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800">
                          <a:latin typeface="Times New Roman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19 486,3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 9 500,0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7 100,0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18 200,0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14 700,0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13 350,0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28016">
                <a:tc>
                  <a:txBody>
                    <a:bodyPr/>
                    <a:lstStyle/>
                    <a:p>
                      <a:pPr indent="0" algn="ctr"/>
                      <a:r>
                        <a:rPr lang="ru" sz="800">
                          <a:latin typeface="Times New Roman"/>
                        </a:rPr>
                        <a:t>1 16 00000 00 0000 000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800">
                          <a:latin typeface="Times New Roman"/>
                        </a:rPr>
                        <a:t>ШТРАФЫ, САНКЦИИ, ВОЗМЕЩЕНИЕ УЩЕРБА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7 163,1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2 300,0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5</a:t>
                      </a:r>
                      <a:r>
                        <a:rPr lang="ru" sz="800" baseline="0" dirty="0" smtClean="0">
                          <a:latin typeface="Times New Roman"/>
                        </a:rPr>
                        <a:t> 800,0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5</a:t>
                      </a:r>
                      <a:r>
                        <a:rPr lang="ru" sz="800" baseline="0" dirty="0" smtClean="0">
                          <a:latin typeface="Times New Roman"/>
                        </a:rPr>
                        <a:t> 000,0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3 717,0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3 717,0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28016">
                <a:tc>
                  <a:txBody>
                    <a:bodyPr/>
                    <a:lstStyle/>
                    <a:p>
                      <a:pPr indent="0" algn="ctr"/>
                      <a:r>
                        <a:rPr lang="ru" sz="800">
                          <a:latin typeface="Times New Roman"/>
                        </a:rPr>
                        <a:t>1 17 00000 00 0000 000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800">
                          <a:latin typeface="Times New Roman"/>
                        </a:rPr>
                        <a:t>ПРОЧИЕ НЕНАЛОГОВЫЕ ДОХОДЫ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221,8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3,0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3,0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3,0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24968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2 00 00000 00 0000 000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800" b="1">
                          <a:latin typeface="Times New Roman"/>
                        </a:rPr>
                        <a:t>БЕЗВОЗМЕЗДНЫЕ ПОСТУПЛЕНИЯ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1 547 939,3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1 496 154,0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1 459 740,0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</a:t>
                      </a:r>
                      <a:r>
                        <a:rPr lang="ru" sz="800" b="1" baseline="0" dirty="0" smtClean="0">
                          <a:latin typeface="Times New Roman"/>
                        </a:rPr>
                        <a:t> 265 180,6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</a:t>
                      </a:r>
                      <a:r>
                        <a:rPr lang="ru" sz="800" b="1" baseline="0" dirty="0" smtClean="0">
                          <a:latin typeface="Times New Roman"/>
                        </a:rPr>
                        <a:t> 421 855,5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1 344 204,8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49936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2 02 00000 00 0000 000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960"/>
                        </a:lnSpc>
                      </a:pPr>
                      <a:r>
                        <a:rPr lang="ru" sz="800" b="1">
                          <a:latin typeface="Times New Roman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</a:t>
                      </a:r>
                      <a:r>
                        <a:rPr lang="ru" sz="800" b="1" baseline="0" dirty="0" smtClean="0">
                          <a:latin typeface="Times New Roman"/>
                        </a:rPr>
                        <a:t> 547 939,3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1 496 154,0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</a:t>
                      </a:r>
                      <a:r>
                        <a:rPr lang="ru" sz="800" b="1" baseline="0" dirty="0" smtClean="0">
                          <a:latin typeface="Times New Roman"/>
                        </a:rPr>
                        <a:t> 459 740,0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1 265 180,6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1 421 855,5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1</a:t>
                      </a:r>
                      <a:r>
                        <a:rPr lang="ru" sz="800" b="1" baseline="0" dirty="0" smtClean="0">
                          <a:latin typeface="Times New Roman"/>
                        </a:rPr>
                        <a:t> 344 204,8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49936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0" dirty="0" smtClean="0">
                          <a:latin typeface="Times New Roman"/>
                        </a:rPr>
                        <a:t>2 02 10000 00 0000 150</a:t>
                      </a:r>
                      <a:endParaRPr lang="ru" sz="8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960"/>
                        </a:lnSpc>
                      </a:pPr>
                      <a:r>
                        <a:rPr lang="ru" sz="800" b="0" dirty="0" smtClean="0">
                          <a:latin typeface="Times New Roman"/>
                        </a:rPr>
                        <a:t>Дотации бюджетам бюджетной системы Российской Федерации</a:t>
                      </a:r>
                      <a:endParaRPr lang="ru" sz="8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0" dirty="0" smtClean="0">
                          <a:latin typeface="Times New Roman"/>
                        </a:rPr>
                        <a:t>233 603,0</a:t>
                      </a:r>
                      <a:endParaRPr lang="ru" sz="8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0" dirty="0" smtClean="0">
                          <a:latin typeface="Times New Roman"/>
                        </a:rPr>
                        <a:t>323</a:t>
                      </a:r>
                      <a:r>
                        <a:rPr lang="ru" sz="800" b="0" baseline="0" dirty="0" smtClean="0">
                          <a:latin typeface="Times New Roman"/>
                        </a:rPr>
                        <a:t> 527,0</a:t>
                      </a:r>
                      <a:endParaRPr lang="ru" sz="8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0" dirty="0" smtClean="0">
                          <a:latin typeface="Times New Roman"/>
                        </a:rPr>
                        <a:t>323 527,0</a:t>
                      </a:r>
                      <a:endParaRPr lang="ru" sz="8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0" dirty="0" smtClean="0">
                          <a:latin typeface="Times New Roman"/>
                        </a:rPr>
                        <a:t>385 770,0</a:t>
                      </a:r>
                      <a:endParaRPr lang="ru" sz="8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0" dirty="0" smtClean="0">
                          <a:latin typeface="Times New Roman"/>
                        </a:rPr>
                        <a:t>363 662,0</a:t>
                      </a:r>
                      <a:endParaRPr lang="ru" sz="8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0" dirty="0" smtClean="0">
                          <a:latin typeface="Times New Roman"/>
                        </a:rPr>
                        <a:t>352 629,0</a:t>
                      </a:r>
                      <a:endParaRPr lang="ru" sz="8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03249903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indent="0" algn="ctr"/>
                      <a:r>
                        <a:rPr lang="ru" sz="800" dirty="0">
                          <a:latin typeface="Times New Roman"/>
                        </a:rPr>
                        <a:t>2 02 20000 00 0000 </a:t>
                      </a:r>
                      <a:r>
                        <a:rPr lang="ru" sz="800" dirty="0" smtClean="0">
                          <a:latin typeface="Times New Roman"/>
                        </a:rPr>
                        <a:t>150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960"/>
                        </a:lnSpc>
                      </a:pPr>
                      <a:r>
                        <a:rPr lang="ru" sz="800" dirty="0">
                          <a:latin typeface="Times New Roman"/>
                        </a:rPr>
                        <a:t>Субсидии бюджетам бюджетной системы Российской Федерации (межбюджетные субсидии)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420 077,6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452 571,0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202 709,9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179 444,3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366 087,5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301 100,8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28016">
                <a:tc>
                  <a:txBody>
                    <a:bodyPr/>
                    <a:lstStyle/>
                    <a:p>
                      <a:pPr indent="0" algn="ctr"/>
                      <a:r>
                        <a:rPr lang="ru" sz="800" dirty="0">
                          <a:latin typeface="Times New Roman"/>
                        </a:rPr>
                        <a:t>2 02 30000 00 0000 </a:t>
                      </a:r>
                      <a:r>
                        <a:rPr lang="ru" sz="800" dirty="0" smtClean="0">
                          <a:latin typeface="Times New Roman"/>
                        </a:rPr>
                        <a:t>150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800">
                          <a:latin typeface="Times New Roman"/>
                        </a:rPr>
                        <a:t>Субвенции бюджетам бюджетной системы Российской Федерации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691 325,0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707 869,0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697 251,0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696 673,0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691 606,0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690 475,0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82919">
                <a:tc>
                  <a:txBody>
                    <a:bodyPr/>
                    <a:lstStyle/>
                    <a:p>
                      <a:pPr indent="0" algn="ctr"/>
                      <a:r>
                        <a:rPr lang="ru" sz="800" dirty="0">
                          <a:latin typeface="Times New Roman"/>
                        </a:rPr>
                        <a:t>2 02 40000 00 0000 </a:t>
                      </a:r>
                      <a:r>
                        <a:rPr lang="ru" sz="800" dirty="0" smtClean="0">
                          <a:latin typeface="Times New Roman"/>
                        </a:rPr>
                        <a:t>150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800">
                          <a:latin typeface="Times New Roman"/>
                        </a:rPr>
                        <a:t>Иные межбюджетные трансферты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202 933,7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12</a:t>
                      </a:r>
                      <a:r>
                        <a:rPr lang="ru" sz="800" baseline="0" dirty="0" smtClean="0">
                          <a:latin typeface="Times New Roman"/>
                        </a:rPr>
                        <a:t> 187,0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12 187,0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3</a:t>
                      </a:r>
                      <a:r>
                        <a:rPr lang="ru" sz="800" baseline="0" dirty="0" smtClean="0">
                          <a:latin typeface="Times New Roman"/>
                        </a:rPr>
                        <a:t> 293,3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500,0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dirty="0" smtClean="0">
                          <a:latin typeface="Times New Roman"/>
                        </a:rPr>
                        <a:t>0,0</a:t>
                      </a:r>
                      <a:endParaRPr lang="ru" sz="80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55448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ВСЕГО ДОХОДОВ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2</a:t>
                      </a:r>
                      <a:r>
                        <a:rPr lang="ru" sz="800" b="1" baseline="0" dirty="0" smtClean="0">
                          <a:latin typeface="Times New Roman"/>
                        </a:rPr>
                        <a:t> 690 009,5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2</a:t>
                      </a:r>
                      <a:r>
                        <a:rPr lang="ru" sz="800" b="1" baseline="0" dirty="0" smtClean="0">
                          <a:latin typeface="Times New Roman"/>
                        </a:rPr>
                        <a:t> 525 947,0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2</a:t>
                      </a:r>
                      <a:r>
                        <a:rPr lang="ru" sz="800" b="1" baseline="0" dirty="0" smtClean="0">
                          <a:latin typeface="Times New Roman"/>
                        </a:rPr>
                        <a:t> 570 882,5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2</a:t>
                      </a:r>
                      <a:r>
                        <a:rPr lang="ru" sz="800" b="1" baseline="0" dirty="0" smtClean="0">
                          <a:latin typeface="Times New Roman"/>
                        </a:rPr>
                        <a:t> 415 320,6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2 611 415,5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800" b="1" dirty="0" smtClean="0">
                          <a:latin typeface="Times New Roman"/>
                        </a:rPr>
                        <a:t>2</a:t>
                      </a:r>
                      <a:r>
                        <a:rPr lang="ru" sz="800" b="1" baseline="0" dirty="0" smtClean="0">
                          <a:latin typeface="Times New Roman"/>
                        </a:rPr>
                        <a:t> 576 074,8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7668768" y="6425184"/>
            <a:ext cx="316992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ru" sz="800" u="sng" dirty="0">
                <a:solidFill>
                  <a:srgbClr val="3A6488"/>
                </a:solidFill>
                <a:latin typeface="Times New Roman"/>
              </a:rPr>
              <a:t>м! ' 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9631680" y="6678168"/>
            <a:ext cx="176784" cy="140208"/>
          </a:xfrm>
          <a:prstGeom prst="rect">
            <a:avLst/>
          </a:prstGeom>
          <a:solidFill>
            <a:srgbClr val="4EC0EE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100" b="1">
                <a:latin typeface="Times New Roman"/>
              </a:rPr>
              <a:t>10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421743583"/>
              </p:ext>
            </p:extLst>
          </p:nvPr>
        </p:nvGraphicFramePr>
        <p:xfrm>
          <a:off x="624091" y="253574"/>
          <a:ext cx="8735062" cy="5376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105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5152" y="365760"/>
            <a:ext cx="8537448" cy="515112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2136"/>
              </a:lnSpc>
              <a:spcAft>
                <a:spcPts val="1470"/>
              </a:spcAft>
            </a:pPr>
            <a:r>
              <a:rPr lang="ru" sz="1900" b="1" dirty="0">
                <a:latin typeface="Times New Roman"/>
              </a:rPr>
              <a:t>Межбюджетные трансферты, поступающие в бюджет </a:t>
            </a:r>
            <a:r>
              <a:rPr lang="ru" sz="1900" b="1" dirty="0" smtClean="0">
                <a:latin typeface="Times New Roman"/>
              </a:rPr>
              <a:t>Талдомского городского округа из </a:t>
            </a:r>
            <a:r>
              <a:rPr lang="ru" sz="1900" b="1" dirty="0">
                <a:latin typeface="Times New Roman"/>
              </a:rPr>
              <a:t>бюджетов других уровней в 2019-2023 годах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784336" y="1121664"/>
            <a:ext cx="704088" cy="17678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>
                <a:latin typeface="Times New Roman"/>
              </a:rPr>
              <a:t>(тыс. руб.)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221016"/>
              </p:ext>
            </p:extLst>
          </p:nvPr>
        </p:nvGraphicFramePr>
        <p:xfrm>
          <a:off x="696165" y="1472184"/>
          <a:ext cx="8701747" cy="3829578"/>
        </p:xfrm>
        <a:graphic>
          <a:graphicData uri="http://schemas.openxmlformats.org/drawingml/2006/table">
            <a:tbl>
              <a:tblPr/>
              <a:tblGrid>
                <a:gridCol w="2224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9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85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01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86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12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1254"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Наименование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Факт за 2019 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План на 2020 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Прогноз на 2021 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Прогноз на 2022 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Прогноз на 2023 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3780">
                <a:tc>
                  <a:txBody>
                    <a:bodyPr/>
                    <a:lstStyle/>
                    <a:p>
                      <a:pPr indent="0">
                        <a:lnSpc>
                          <a:spcPts val="1560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Безвозмездные поступления от других бюджетов бюджетной системы Российской </a:t>
                      </a:r>
                      <a:r>
                        <a:rPr lang="ru" sz="1100" b="1" dirty="0" smtClean="0">
                          <a:latin typeface="Times New Roman"/>
                        </a:rPr>
                        <a:t>Федерации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в том числе:</a:t>
                      </a:r>
                    </a:p>
                    <a:p>
                      <a:pPr indent="0">
                        <a:lnSpc>
                          <a:spcPts val="1560"/>
                        </a:lnSpc>
                      </a:pPr>
                      <a:endParaRPr lang="ru" sz="1100" b="1" dirty="0" smtClean="0">
                        <a:latin typeface="Times New Roman"/>
                      </a:endParaRPr>
                    </a:p>
                    <a:p>
                      <a:pPr indent="0">
                        <a:lnSpc>
                          <a:spcPts val="1560"/>
                        </a:lnSpc>
                      </a:pP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00" b="1" dirty="0" smtClean="0">
                          <a:latin typeface="Times New Roman"/>
                        </a:rPr>
                        <a:t>1 547 939,3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00" b="1" dirty="0" smtClean="0">
                          <a:latin typeface="Times New Roman"/>
                        </a:rPr>
                        <a:t>1 496 154,0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00" b="1" dirty="0" smtClean="0">
                          <a:latin typeface="Times New Roman"/>
                        </a:rPr>
                        <a:t>1 265 180,6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00" b="1" dirty="0" smtClean="0">
                          <a:latin typeface="Times New Roman"/>
                        </a:rPr>
                        <a:t>1 421 855,5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00" b="1" dirty="0" smtClean="0">
                          <a:latin typeface="Times New Roman"/>
                        </a:rPr>
                        <a:t>1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344 204,8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607">
                <a:tc>
                  <a:txBody>
                    <a:bodyPr/>
                    <a:lstStyle/>
                    <a:p>
                      <a:pPr indent="0"/>
                      <a:r>
                        <a:rPr lang="ru" sz="1150" dirty="0">
                          <a:latin typeface="Times New Roman"/>
                        </a:rPr>
                        <a:t>дотации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233 603,0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323 527, 0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385 770,0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363 662,0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352 629,0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607">
                <a:tc>
                  <a:txBody>
                    <a:bodyPr/>
                    <a:lstStyle/>
                    <a:p>
                      <a:pPr indent="0"/>
                      <a:r>
                        <a:rPr lang="ru" sz="1150" dirty="0">
                          <a:latin typeface="Times New Roman"/>
                        </a:rPr>
                        <a:t>субсидии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420 077,6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452 571,0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179 444,3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366 087,5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301 100,8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703">
                <a:tc>
                  <a:txBody>
                    <a:bodyPr/>
                    <a:lstStyle/>
                    <a:p>
                      <a:pPr indent="0"/>
                      <a:r>
                        <a:rPr lang="ru" sz="1150" dirty="0">
                          <a:latin typeface="Times New Roman"/>
                        </a:rPr>
                        <a:t>субвенции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691 325,0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707 869,0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696 673,0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691 606,0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690 475,0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41207">
                <a:tc>
                  <a:txBody>
                    <a:bodyPr/>
                    <a:lstStyle/>
                    <a:p>
                      <a:pPr indent="0"/>
                      <a:r>
                        <a:rPr lang="ru" sz="1150" dirty="0" smtClean="0">
                          <a:latin typeface="Times New Roman"/>
                        </a:rPr>
                        <a:t>Иные</a:t>
                      </a:r>
                    </a:p>
                    <a:p>
                      <a:pPr indent="0"/>
                      <a:endParaRPr lang="ru" sz="1150" dirty="0" smtClean="0">
                        <a:latin typeface="Times New Roman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50" dirty="0" smtClean="0">
                          <a:latin typeface="Times New Roman"/>
                        </a:rPr>
                        <a:t>Межбюджетные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" sz="1150" dirty="0" smtClean="0">
                        <a:latin typeface="Times New Roman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50" dirty="0" smtClean="0">
                          <a:latin typeface="Times New Roman"/>
                        </a:rPr>
                        <a:t>трансферты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202 933,7</a:t>
                      </a:r>
                      <a:endParaRPr sz="11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ru-RU" sz="11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187,0</a:t>
                      </a:r>
                      <a:endParaRPr sz="11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3293,3</a:t>
                      </a:r>
                      <a:endParaRPr sz="11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sz="11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sz="11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47344" y="356616"/>
            <a:ext cx="8354568" cy="463296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>
              <a:spcAft>
                <a:spcPts val="420"/>
              </a:spcAft>
            </a:pPr>
            <a:r>
              <a:rPr lang="ru" sz="1500" b="1" dirty="0">
                <a:latin typeface="Times New Roman"/>
              </a:rPr>
              <a:t>Перечень налоговых льгот и оценка потерь бюджета </a:t>
            </a:r>
            <a:r>
              <a:rPr lang="ru" sz="1500" b="1" dirty="0" smtClean="0">
                <a:latin typeface="Times New Roman"/>
              </a:rPr>
              <a:t>Талдомского городского округа от </a:t>
            </a:r>
            <a:r>
              <a:rPr lang="ru" sz="1500" b="1" dirty="0">
                <a:latin typeface="Times New Roman"/>
              </a:rPr>
              <a:t>их</a:t>
            </a:r>
          </a:p>
          <a:p>
            <a:pPr marL="215900" indent="0" algn="ctr">
              <a:spcAft>
                <a:spcPts val="1890"/>
              </a:spcAft>
            </a:pPr>
            <a:r>
              <a:rPr lang="ru" sz="1500" b="1" dirty="0">
                <a:latin typeface="Times New Roman"/>
              </a:rPr>
              <a:t>предоставления в 2021 -2023 годах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370277" y="1124712"/>
            <a:ext cx="1057187" cy="341417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900" b="1" u="sng" dirty="0">
                <a:latin typeface="Times New Roman"/>
              </a:rPr>
              <a:t>(тыс. руб.)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107514"/>
              </p:ext>
            </p:extLst>
          </p:nvPr>
        </p:nvGraphicFramePr>
        <p:xfrm>
          <a:off x="852854" y="1466129"/>
          <a:ext cx="8168055" cy="3650993"/>
        </p:xfrm>
        <a:graphic>
          <a:graphicData uri="http://schemas.openxmlformats.org/drawingml/2006/table">
            <a:tbl>
              <a:tblPr/>
              <a:tblGrid>
                <a:gridCol w="295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62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6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6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6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70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60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83204">
                <a:tc>
                  <a:txBody>
                    <a:bodyPr/>
                    <a:lstStyle/>
                    <a:p>
                      <a:pPr indent="0">
                        <a:spcAft>
                          <a:spcPts val="210"/>
                        </a:spcAft>
                      </a:pPr>
                      <a:r>
                        <a:rPr lang="ru" sz="900" b="1">
                          <a:latin typeface="Times New Roman"/>
                        </a:rPr>
                        <a:t>№</a:t>
                      </a:r>
                    </a:p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Наименование налоговой льготы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Правовое основание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224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 2019 года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224"/>
                        </a:lnSpc>
                      </a:pPr>
                      <a:r>
                        <a:rPr lang="ru" sz="900" b="1">
                          <a:latin typeface="Times New Roman"/>
                        </a:rPr>
                        <a:t>Оценка 2020 года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176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Прогноз на 2021 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176"/>
                        </a:lnSpc>
                      </a:pPr>
                      <a:r>
                        <a:rPr lang="ru" sz="900" b="1">
                          <a:latin typeface="Times New Roman"/>
                        </a:rPr>
                        <a:t>Прогноз на 2022 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176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Прогноз на 2023 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571">
                <a:tc>
                  <a:txBody>
                    <a:bodyPr/>
                    <a:lstStyle/>
                    <a:p>
                      <a:pPr marL="127000" indent="0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2 898</a:t>
                      </a:r>
                      <a:endParaRPr lang="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2 809</a:t>
                      </a:r>
                      <a:endParaRPr lang="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2 765</a:t>
                      </a:r>
                      <a:endParaRPr lang="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39700" indent="0"/>
                      <a:r>
                        <a:rPr lang="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2 765</a:t>
                      </a:r>
                      <a:endParaRPr lang="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39700" indent="0"/>
                      <a:r>
                        <a:rPr lang="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2 765</a:t>
                      </a:r>
                      <a:endParaRPr lang="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7067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1.1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льготы налогоплательщикам-организациям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200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Решение Совета депутатов </a:t>
                      </a:r>
                      <a:r>
                        <a:rPr lang="ru" sz="900" b="1" dirty="0" smtClean="0">
                          <a:latin typeface="Times New Roman"/>
                        </a:rPr>
                        <a:t>Талдомского городского округа МО </a:t>
                      </a:r>
                      <a:r>
                        <a:rPr lang="ru" sz="900" b="1" dirty="0">
                          <a:latin typeface="Times New Roman"/>
                        </a:rPr>
                        <a:t>от </a:t>
                      </a:r>
                      <a:r>
                        <a:rPr lang="ru" sz="900" b="1" dirty="0" smtClean="0">
                          <a:latin typeface="Times New Roman"/>
                        </a:rPr>
                        <a:t>29.11.2018 </a:t>
                      </a:r>
                      <a:r>
                        <a:rPr lang="en-US" sz="900" b="1" dirty="0">
                          <a:latin typeface="Times New Roman"/>
                        </a:rPr>
                        <a:t>N </a:t>
                      </a:r>
                      <a:r>
                        <a:rPr lang="ru" sz="900" b="1" dirty="0" smtClean="0">
                          <a:latin typeface="Times New Roman"/>
                        </a:rPr>
                        <a:t>102 </a:t>
                      </a:r>
                      <a:r>
                        <a:rPr lang="ru" sz="900" b="1" dirty="0">
                          <a:latin typeface="Times New Roman"/>
                        </a:rPr>
                        <a:t>"О земельном налоге </a:t>
                      </a:r>
                      <a:r>
                        <a:rPr lang="ru" sz="900" b="1" dirty="0" smtClean="0">
                          <a:latin typeface="Times New Roman"/>
                        </a:rPr>
                        <a:t>", п.7.2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7067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1.2.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224"/>
                        </a:lnSpc>
                      </a:pPr>
                      <a:r>
                        <a:rPr lang="ru" sz="900" b="1">
                          <a:latin typeface="Times New Roman"/>
                        </a:rPr>
                        <a:t>льготы налогоплательщикам-физическим лицам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200"/>
                        </a:lnSpc>
                      </a:pPr>
                      <a:r>
                        <a:rPr lang="ru" sz="900" b="1" dirty="0" smtClean="0">
                          <a:latin typeface="Times New Roman"/>
                        </a:rPr>
                        <a:t>Решение Совета депутатов Талдомского городского округа МО от 29.11.2018 </a:t>
                      </a:r>
                      <a:r>
                        <a:rPr lang="en-US" sz="900" b="1" dirty="0" smtClean="0">
                          <a:latin typeface="Times New Roman"/>
                        </a:rPr>
                        <a:t>N </a:t>
                      </a:r>
                      <a:r>
                        <a:rPr lang="ru" sz="900" b="1" dirty="0" smtClean="0">
                          <a:latin typeface="Times New Roman"/>
                        </a:rPr>
                        <a:t>102 "О земельном налоге ", п.7.1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893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571"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8513"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indent="0">
                        <a:lnSpc>
                          <a:spcPts val="1200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ИТОГО налоговых льгот, предоставляемых в соответствии с решениями, принятыми органами местного самоуправления </a:t>
                      </a:r>
                      <a:r>
                        <a:rPr lang="ru" sz="900" b="1" dirty="0" smtClean="0">
                          <a:latin typeface="Times New Roman"/>
                        </a:rPr>
                        <a:t>Талдомского городского округа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2 898</a:t>
                      </a:r>
                      <a:endParaRPr lang="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2 809</a:t>
                      </a:r>
                      <a:endParaRPr lang="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2 765</a:t>
                      </a:r>
                      <a:endParaRPr lang="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39700" indent="0"/>
                      <a:r>
                        <a:rPr lang="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2 765</a:t>
                      </a:r>
                      <a:endParaRPr lang="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39700" indent="0"/>
                      <a:r>
                        <a:rPr lang="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2 765</a:t>
                      </a:r>
                      <a:endParaRPr lang="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414178"/>
              </p:ext>
            </p:extLst>
          </p:nvPr>
        </p:nvGraphicFramePr>
        <p:xfrm>
          <a:off x="975947" y="886647"/>
          <a:ext cx="8018585" cy="53089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19912">
                  <a:extLst>
                    <a:ext uri="{9D8B030D-6E8A-4147-A177-3AD203B41FA5}">
                      <a16:colId xmlns:a16="http://schemas.microsoft.com/office/drawing/2014/main" val="4294288362"/>
                    </a:ext>
                  </a:extLst>
                </a:gridCol>
                <a:gridCol w="942855">
                  <a:extLst>
                    <a:ext uri="{9D8B030D-6E8A-4147-A177-3AD203B41FA5}">
                      <a16:colId xmlns:a16="http://schemas.microsoft.com/office/drawing/2014/main" val="1828055134"/>
                    </a:ext>
                  </a:extLst>
                </a:gridCol>
                <a:gridCol w="934204">
                  <a:extLst>
                    <a:ext uri="{9D8B030D-6E8A-4147-A177-3AD203B41FA5}">
                      <a16:colId xmlns:a16="http://schemas.microsoft.com/office/drawing/2014/main" val="2224229186"/>
                    </a:ext>
                  </a:extLst>
                </a:gridCol>
                <a:gridCol w="1063955">
                  <a:extLst>
                    <a:ext uri="{9D8B030D-6E8A-4147-A177-3AD203B41FA5}">
                      <a16:colId xmlns:a16="http://schemas.microsoft.com/office/drawing/2014/main" val="2082035626"/>
                    </a:ext>
                  </a:extLst>
                </a:gridCol>
                <a:gridCol w="1046655">
                  <a:extLst>
                    <a:ext uri="{9D8B030D-6E8A-4147-A177-3AD203B41FA5}">
                      <a16:colId xmlns:a16="http://schemas.microsoft.com/office/drawing/2014/main" val="2706925000"/>
                    </a:ext>
                  </a:extLst>
                </a:gridCol>
                <a:gridCol w="1211004">
                  <a:extLst>
                    <a:ext uri="{9D8B030D-6E8A-4147-A177-3AD203B41FA5}">
                      <a16:colId xmlns:a16="http://schemas.microsoft.com/office/drawing/2014/main" val="633328007"/>
                    </a:ext>
                  </a:extLst>
                </a:gridCol>
              </a:tblGrid>
              <a:tr h="327732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 за 2019 год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Ожидаемое</a:t>
                      </a:r>
                      <a:r>
                        <a:rPr lang="ru-RU" sz="11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 2020 год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8295903"/>
                  </a:ext>
                </a:extLst>
              </a:tr>
              <a:tr h="237218">
                <a:tc vMerge="1"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r>
                        <a:rPr lang="ru-RU" sz="11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974846"/>
                  </a:ext>
                </a:extLst>
              </a:tr>
              <a:tr h="278498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Общегосударственные вопросы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270 887,8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267</a:t>
                      </a:r>
                      <a:r>
                        <a:rPr lang="ru-RU" sz="11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091,0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  <a:r>
                        <a:rPr lang="ru-RU" sz="11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503,6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266 634,6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266 307,6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5487755"/>
                  </a:ext>
                </a:extLst>
              </a:tr>
              <a:tr h="38618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r>
                        <a:rPr lang="ru-RU" sz="11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497,6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18 508,0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ru-RU" sz="11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301,0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23 301,0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23 301,0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582493"/>
                  </a:ext>
                </a:extLst>
              </a:tr>
              <a:tr h="2583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Национальная экономика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363 806,3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371 206,0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201 486,7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221 051,3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262</a:t>
                      </a:r>
                      <a:r>
                        <a:rPr lang="ru-RU" sz="11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260,7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1736781"/>
                  </a:ext>
                </a:extLst>
              </a:tr>
              <a:tr h="2705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Жилищно-коммунальное хозяйство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463 492,5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375 372,0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342 659,6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475 784,4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422 815,1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808714"/>
                  </a:ext>
                </a:extLst>
              </a:tr>
              <a:tr h="25462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Охрана окружающей среды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27 206,1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4 382,0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3 000,0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3050,0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1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100,0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1680602"/>
                  </a:ext>
                </a:extLst>
              </a:tr>
              <a:tr h="2705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Образование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1 140 765,5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1 082 798,0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1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174 834,4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1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208 579,0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1 174 351,5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3540083"/>
                  </a:ext>
                </a:extLst>
              </a:tr>
              <a:tr h="26258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Культура и кинематография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263 764,2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299 296,0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252 803,5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261 514,5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260 784,3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443513"/>
                  </a:ext>
                </a:extLst>
              </a:tr>
              <a:tr h="29441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Здравоохранение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6 362</a:t>
                      </a:r>
                      <a:r>
                        <a:rPr lang="ru-RU" sz="11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,2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1226664"/>
                  </a:ext>
                </a:extLst>
              </a:tr>
              <a:tr h="32773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Социальная политика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64 302,7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57 912,0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62 210,4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62 732,0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73 278,0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085679"/>
                  </a:ext>
                </a:extLst>
              </a:tr>
              <a:tr h="32773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Физическая культура и спорт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r>
                        <a:rPr lang="ru-RU" sz="11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180,0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99 459,0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96 900,0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98 567,0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98 952,0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503468"/>
                  </a:ext>
                </a:extLst>
              </a:tr>
              <a:tr h="32773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Средства массовой информации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6 568,4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1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570,0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8 256,0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8 250,0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8 250,0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2912443"/>
                  </a:ext>
                </a:extLst>
              </a:tr>
              <a:tr h="38618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203,5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3060231"/>
                  </a:ext>
                </a:extLst>
              </a:tr>
              <a:tr h="32773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b="1" dirty="0" smtClean="0">
                          <a:latin typeface="Times New Roman"/>
                        </a:rPr>
                        <a:t>Всего расходов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1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724 036,8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2 584 244,0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2 434 255,2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2 629 763,80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2 593 600,2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9944344"/>
                  </a:ext>
                </a:extLst>
              </a:tr>
              <a:tr h="32773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b="1" dirty="0" smtClean="0">
                          <a:latin typeface="Times New Roman"/>
                        </a:rPr>
                        <a:t>Условно утвержденные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1157293"/>
                  </a:ext>
                </a:extLst>
              </a:tr>
              <a:tr h="32773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b="1" dirty="0" smtClean="0">
                          <a:latin typeface="Times New Roman"/>
                        </a:rPr>
                        <a:t>Итого расходов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2 724 036,8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2 584 244,0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1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434 255,2 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2 629 763,80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2 593 600,2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7056461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36320" y="256032"/>
            <a:ext cx="7692800" cy="27432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1050"/>
              </a:spcAft>
            </a:pPr>
            <a:r>
              <a:rPr lang="ru" sz="1900" b="1" dirty="0">
                <a:latin typeface="Times New Roman"/>
              </a:rPr>
              <a:t>Расходы бюджета </a:t>
            </a:r>
            <a:r>
              <a:rPr lang="ru" sz="1900" b="1" dirty="0" smtClean="0">
                <a:latin typeface="Times New Roman"/>
              </a:rPr>
              <a:t>Талдомского городского округа в </a:t>
            </a:r>
            <a:r>
              <a:rPr lang="ru" sz="1900" b="1" dirty="0">
                <a:latin typeface="Times New Roman"/>
              </a:rPr>
              <a:t>2019-2023 годах</a:t>
            </a:r>
          </a:p>
        </p:txBody>
      </p:sp>
    </p:spTree>
    <p:extLst>
      <p:ext uri="{BB962C8B-B14F-4D97-AF65-F5344CB8AC3E}">
        <p14:creationId xmlns:p14="http://schemas.microsoft.com/office/powerpoint/2010/main" val="81359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49569" y="316523"/>
            <a:ext cx="78515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>
              <a:spcAft>
                <a:spcPts val="630"/>
              </a:spcAft>
            </a:pPr>
            <a:r>
              <a:rPr lang="ru" b="1" dirty="0">
                <a:latin typeface="Times New Roman"/>
              </a:rPr>
              <a:t>Структура расходов бюджета Талдомского городского </a:t>
            </a:r>
            <a:r>
              <a:rPr lang="ru" b="1" dirty="0" smtClean="0">
                <a:latin typeface="Times New Roman"/>
              </a:rPr>
              <a:t>округа на </a:t>
            </a:r>
            <a:r>
              <a:rPr lang="ru" b="1" dirty="0">
                <a:latin typeface="Times New Roman"/>
              </a:rPr>
              <a:t>2021 год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242934175"/>
              </p:ext>
            </p:extLst>
          </p:nvPr>
        </p:nvGraphicFramePr>
        <p:xfrm>
          <a:off x="298938" y="685856"/>
          <a:ext cx="9460524" cy="5811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662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3232" y="274320"/>
            <a:ext cx="8501106" cy="22860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900" b="1" dirty="0">
                <a:latin typeface="Times New Roman"/>
              </a:rPr>
              <a:t>Расходы бюджета в разрезе муниципальных </a:t>
            </a:r>
            <a:r>
              <a:rPr lang="ru" sz="1900" b="1" dirty="0" smtClean="0">
                <a:latin typeface="Times New Roman"/>
              </a:rPr>
              <a:t>программ</a:t>
            </a:r>
            <a:endParaRPr lang="ru" sz="1900" b="1" dirty="0">
              <a:latin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86912" y="579120"/>
            <a:ext cx="2096203" cy="22860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dirty="0" smtClean="0">
                <a:latin typeface="Times New Roman"/>
              </a:rPr>
              <a:t>Талдомского городского округа </a:t>
            </a:r>
            <a:endParaRPr lang="ru" sz="1900" b="1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180832" y="737616"/>
            <a:ext cx="707136" cy="164592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>
                <a:latin typeface="Times New Roman"/>
              </a:rPr>
              <a:t>(тыс. руб.)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233744"/>
              </p:ext>
            </p:extLst>
          </p:nvPr>
        </p:nvGraphicFramePr>
        <p:xfrm>
          <a:off x="301752" y="1018032"/>
          <a:ext cx="9488424" cy="5193792"/>
        </p:xfrm>
        <a:graphic>
          <a:graphicData uri="http://schemas.openxmlformats.org/drawingml/2006/table">
            <a:tbl>
              <a:tblPr/>
              <a:tblGrid>
                <a:gridCol w="3706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16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18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73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3944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Наименование программ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ru" sz="900" b="1" dirty="0">
                          <a:latin typeface="Times New Roman"/>
                        </a:rPr>
                        <a:t>Факт за 2019 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План на 2020 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Прогноз на 2021 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224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Прогноз на 2022 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900" b="1" dirty="0">
                          <a:latin typeface="Times New Roman"/>
                        </a:rPr>
                        <a:t>Прогноз на 2023 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"Здравоохранение"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"</a:t>
                      </a:r>
                      <a:r>
                        <a:rPr lang="ru" sz="900" b="1" dirty="0" smtClean="0">
                          <a:latin typeface="Times New Roman"/>
                        </a:rPr>
                        <a:t>Культура "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358 527,4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308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187,8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263 512,5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265 764,1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266 128,3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"Образование"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1 135 172,5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106 408,8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173 216,5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1 173 182,6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101 596,5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"Социальная защита населения"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26 187,5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39 437,3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40 682,6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45 477,8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42 419,0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"Спорт"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97 156,5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smtClean="0">
                          <a:latin typeface="Times New Roman"/>
                        </a:rPr>
                        <a:t>96</a:t>
                      </a:r>
                      <a:r>
                        <a:rPr lang="ru" sz="900" b="1" baseline="0" smtClean="0">
                          <a:latin typeface="Times New Roman"/>
                        </a:rPr>
                        <a:t> 900,0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98 567,0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98 952,0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"Развитие сельского хозяйства"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621,6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10 488,9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smtClean="0">
                          <a:latin typeface="Times New Roman"/>
                        </a:rPr>
                        <a:t>23 747,7</a:t>
                      </a:r>
                      <a:endParaRPr lang="ru" sz="900" b="1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13 935,3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14 035,7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"Экология и окружающая среда"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4 095,2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6 204,4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smtClean="0">
                          <a:latin typeface="Times New Roman"/>
                        </a:rPr>
                        <a:t>3000,0</a:t>
                      </a:r>
                      <a:endParaRPr lang="ru" sz="900" b="1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3 050,0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3 100,0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indent="0">
                        <a:lnSpc>
                          <a:spcPts val="1200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"Безопасность и обеспечение безопасности жизнедеятельности населения"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29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497,5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39 328,6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42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856,0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smtClean="0">
                          <a:latin typeface="Times New Roman"/>
                        </a:rPr>
                        <a:t>46 266,0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46 266,0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"Жилище"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133 160,2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14 404,3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15 670,8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15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646,0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25 411,0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"Развитие инженерной инфраструктуры и энергоэффективности"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49 658,5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7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9 032,6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44 460,6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smtClean="0">
                          <a:latin typeface="Times New Roman"/>
                        </a:rPr>
                        <a:t>126 390,5</a:t>
                      </a:r>
                      <a:endParaRPr lang="ru" sz="900" b="1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116 054,3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"Предпринимательство"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29 963,5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5 705,0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870,0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2 950,0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290,0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"Управление имуществом и муниципальными финансами"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221 806,9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226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400,7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223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832,6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223 949,6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223 860,6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63296">
                <a:tc>
                  <a:txBody>
                    <a:bodyPr/>
                    <a:lstStyle/>
                    <a:p>
                      <a:pPr indent="0">
                        <a:lnSpc>
                          <a:spcPts val="1200"/>
                        </a:lnSpc>
                      </a:pPr>
                      <a:r>
                        <a:rPr lang="ru" sz="900" b="1">
                          <a:latin typeface="Times New Roman"/>
                        </a:rPr>
                        <a:t>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9 709,9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30 132,3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25 154,0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19 917,0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19 683,0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3944">
                <a:tc>
                  <a:txBody>
                    <a:bodyPr/>
                    <a:lstStyle/>
                    <a:p>
                      <a:pPr indent="0">
                        <a:lnSpc>
                          <a:spcPts val="1224"/>
                        </a:lnSpc>
                      </a:pPr>
                      <a:r>
                        <a:rPr lang="ru" sz="900" b="1">
                          <a:latin typeface="Times New Roman"/>
                        </a:rPr>
                        <a:t>"Развитие и функционирование дорожно-транспортного комплекса"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330 479,9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310 493,8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164 789,0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183 265,0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198 501,0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"Цифровое муниципальное образование"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38 421,5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62 128,7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35 239,0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37 151,0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63 024,0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"Архитектура и градостроительство"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7 265,3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514,0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856,0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1 856,0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1 856,0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"Формирование современной комфортной городской среды"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307 718,7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286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933,0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249 607,3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314 903,9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216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700,0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"Строительство объектов социальной инфраструктуры"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102,0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"Переселение граждан из аварийного жилищного фонда"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942,1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19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368,6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10 000,0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65 570,8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indent="0">
                        <a:lnSpc>
                          <a:spcPts val="1224"/>
                        </a:lnSpc>
                      </a:pPr>
                      <a:r>
                        <a:rPr lang="ru" sz="900" b="1">
                          <a:latin typeface="Times New Roman"/>
                        </a:rPr>
                        <a:t>Руководство и управление в сфере установленных функций органов местного самоуправления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6 215,4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5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577,0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6 492,0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492,0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492,0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Непрограммные расходы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33 535,2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15 130,7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1000,0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000,0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000,0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marL="101600" indent="0"/>
                      <a:r>
                        <a:rPr lang="ru" sz="900" b="1">
                          <a:latin typeface="Times New Roman"/>
                        </a:rPr>
                        <a:t>Всего расходов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2 724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036,7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 2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650 708,5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2 434 255,2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589 763,8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512 970,2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339584" y="6364224"/>
            <a:ext cx="341376" cy="14630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400" i="1">
                <a:solidFill>
                  <a:srgbClr val="3B566F"/>
                </a:solidFill>
                <a:latin typeface="Courier New"/>
              </a:rPr>
              <a:t>ш</a:t>
            </a:r>
            <a:r>
              <a:rPr lang="ru" sz="400" spc="250">
                <a:solidFill>
                  <a:srgbClr val="3B566F"/>
                </a:solidFill>
                <a:latin typeface="Courier New"/>
              </a:rPr>
              <a:t> . ' — _Л </a:t>
            </a:r>
            <a:r>
              <a:rPr lang="ru" sz="400" i="1" baseline="-25000">
                <a:solidFill>
                  <a:srgbClr val="3B566F"/>
                </a:solidFill>
                <a:latin typeface="Courier New"/>
              </a:rPr>
              <a:t>т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85088" y="721141"/>
            <a:ext cx="6751320" cy="1538481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36652" marR="1002792" indent="0" algn="just">
              <a:lnSpc>
                <a:spcPts val="1656"/>
              </a:lnSpc>
              <a:spcAft>
                <a:spcPts val="1260"/>
              </a:spcAft>
            </a:pPr>
            <a:r>
              <a:rPr lang="ru" sz="1500" u="sng" dirty="0">
                <a:latin typeface="Times New Roman"/>
              </a:rPr>
              <a:t>Бюджет</a:t>
            </a:r>
            <a:r>
              <a:rPr lang="ru" sz="1500" dirty="0">
                <a:latin typeface="Times New Roman"/>
              </a:rPr>
              <a:t> -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</a:t>
            </a:r>
          </a:p>
          <a:p>
            <a:pPr marL="136652" indent="0">
              <a:lnSpc>
                <a:spcPts val="1632"/>
              </a:lnSpc>
            </a:pPr>
            <a:r>
              <a:rPr lang="ru" sz="1500" u="sng" dirty="0">
                <a:latin typeface="Times New Roman"/>
              </a:rPr>
              <a:t>Доходы бюджета -</a:t>
            </a:r>
            <a:r>
              <a:rPr lang="ru" sz="1500" dirty="0">
                <a:latin typeface="Times New Roman"/>
              </a:rPr>
              <a:t> поступающие в бюджет денежные средства, за исключением средств, являющихся источниками финансирования </a:t>
            </a:r>
            <a:r>
              <a:rPr lang="ru" sz="1500" dirty="0" smtClean="0">
                <a:latin typeface="Times New Roman"/>
              </a:rPr>
              <a:t>дефицита бюджета</a:t>
            </a:r>
            <a:endParaRPr lang="ru" sz="1500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82040" y="2061208"/>
            <a:ext cx="6931152" cy="15384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14300" indent="0">
              <a:lnSpc>
                <a:spcPts val="1656"/>
              </a:lnSpc>
            </a:pPr>
            <a:r>
              <a:rPr lang="ru" sz="1500" u="sng" dirty="0" smtClean="0">
                <a:latin typeface="Times New Roman"/>
              </a:rPr>
              <a:t>Расходы </a:t>
            </a:r>
            <a:r>
              <a:rPr lang="ru" sz="1500" u="sng" dirty="0">
                <a:latin typeface="Times New Roman"/>
              </a:rPr>
              <a:t>бюджета -</a:t>
            </a:r>
            <a:r>
              <a:rPr lang="ru" sz="1500" dirty="0">
                <a:latin typeface="Times New Roman"/>
              </a:rPr>
              <a:t> выплачиваемые из бюджета денежные средства, за исключением средств, являющихся источниками финансирования дефицита </a:t>
            </a:r>
            <a:r>
              <a:rPr lang="ru" sz="1500" dirty="0" smtClean="0">
                <a:latin typeface="Times New Roman"/>
              </a:rPr>
              <a:t>бюджета</a:t>
            </a:r>
          </a:p>
          <a:p>
            <a:pPr marL="139700" indent="0">
              <a:spcBef>
                <a:spcPts val="210"/>
              </a:spcBef>
              <a:spcAft>
                <a:spcPts val="210"/>
              </a:spcAft>
            </a:pPr>
            <a:r>
              <a:rPr lang="ru" sz="1500" u="sng" dirty="0" smtClean="0">
                <a:latin typeface="Times New Roman"/>
              </a:rPr>
              <a:t>Дефицит бюджета -</a:t>
            </a:r>
            <a:r>
              <a:rPr lang="ru" sz="1500" dirty="0" smtClean="0">
                <a:latin typeface="Times New Roman"/>
              </a:rPr>
              <a:t> превышение расходов бюджета над его доходами</a:t>
            </a:r>
          </a:p>
          <a:p>
            <a:pPr indent="0" algn="just"/>
            <a:endParaRPr lang="ru" sz="800" dirty="0" smtClean="0">
              <a:solidFill>
                <a:srgbClr val="4472C4"/>
              </a:solidFill>
              <a:latin typeface="Times New Roman"/>
            </a:endParaRPr>
          </a:p>
          <a:p>
            <a:pPr marL="114300">
              <a:lnSpc>
                <a:spcPts val="1656"/>
              </a:lnSpc>
            </a:pPr>
            <a:r>
              <a:rPr lang="ru" sz="1500" u="sng" dirty="0" smtClean="0">
                <a:latin typeface="Times New Roman"/>
              </a:rPr>
              <a:t>Профицит бюджета -</a:t>
            </a:r>
            <a:r>
              <a:rPr lang="ru" sz="1500" dirty="0" smtClean="0">
                <a:latin typeface="Times New Roman"/>
              </a:rPr>
              <a:t> превышение доходов бюджета над его расходами</a:t>
            </a:r>
          </a:p>
          <a:p>
            <a:pPr marL="114300" indent="0">
              <a:lnSpc>
                <a:spcPts val="1656"/>
              </a:lnSpc>
            </a:pPr>
            <a:endParaRPr lang="ru" sz="1500" dirty="0" smtClean="0">
              <a:latin typeface="Times New Roman"/>
            </a:endParaRPr>
          </a:p>
          <a:p>
            <a:pPr marL="114300" indent="0">
              <a:lnSpc>
                <a:spcPts val="1656"/>
              </a:lnSpc>
            </a:pPr>
            <a:endParaRPr lang="ru" sz="1500" dirty="0">
              <a:latin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82040" y="3358662"/>
            <a:ext cx="6970776" cy="172540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spcAft>
                <a:spcPts val="210"/>
              </a:spcAft>
            </a:pPr>
            <a:endParaRPr lang="ru" sz="800" dirty="0">
              <a:solidFill>
                <a:srgbClr val="4472C4"/>
              </a:solidFill>
              <a:latin typeface="Times New Roman"/>
            </a:endParaRPr>
          </a:p>
          <a:p>
            <a:pPr marL="139700" indent="0">
              <a:lnSpc>
                <a:spcPts val="1440"/>
              </a:lnSpc>
            </a:pPr>
            <a:r>
              <a:rPr lang="ru" sz="1500" u="sng" dirty="0">
                <a:latin typeface="Times New Roman"/>
              </a:rPr>
              <a:t>Бюджетный процесс</a:t>
            </a:r>
            <a:r>
              <a:rPr lang="ru" sz="1500" dirty="0">
                <a:latin typeface="Times New Roman"/>
              </a:rPr>
              <a:t> - деятельность органов государственной власти, органов местного самоуправления и иных участников бюджетного процесса по составлению и рассмотрению проектов бюджетов, утверждению и исполнению бюджетов, контролю </a:t>
            </a:r>
            <a:r>
              <a:rPr lang="ru" sz="1500" dirty="0" smtClean="0">
                <a:latin typeface="Times New Roman"/>
              </a:rPr>
              <a:t>за их исполнением, осуществлению бюджетного учета, составлению, внешней проверке, рассмотрению и утверждению бюджетной отчетности</a:t>
            </a:r>
            <a:endParaRPr lang="ru" sz="1500" dirty="0">
              <a:latin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06969" y="272562"/>
            <a:ext cx="3217985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ГЛОССАРИЙ</a:t>
            </a:r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259080"/>
            <a:ext cx="7309104" cy="26212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527997"/>
              </p:ext>
            </p:extLst>
          </p:nvPr>
        </p:nvGraphicFramePr>
        <p:xfrm>
          <a:off x="597877" y="957072"/>
          <a:ext cx="8660422" cy="4954524"/>
        </p:xfrm>
        <a:graphic>
          <a:graphicData uri="http://schemas.openxmlformats.org/drawingml/2006/table">
            <a:tbl>
              <a:tblPr/>
              <a:tblGrid>
                <a:gridCol w="5978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3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02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08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2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71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40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95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37032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показателя в 2019 году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показателя в 2020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9872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2021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2022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2023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352">
                <a:tc>
                  <a:txBody>
                    <a:bodyPr/>
                    <a:lstStyle/>
                    <a:p>
                      <a:pPr indent="0" algn="ctr"/>
                      <a:r>
                        <a:rPr lang="ru" sz="950" b="1" i="1" dirty="0" smtClean="0">
                          <a:latin typeface="Times New Roman"/>
                        </a:rPr>
                        <a:t>1.</a:t>
                      </a:r>
                      <a:endParaRPr lang="ru" sz="950" b="1" i="1" dirty="0"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algn="r"/>
                      <a:r>
                        <a:rPr lang="ru" sz="950" b="1" i="1" u="sng" dirty="0">
                          <a:latin typeface="Times New Roman"/>
                        </a:rPr>
                        <a:t>Муниципальная прог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indent="0"/>
                      <a:r>
                        <a:rPr lang="ru" sz="950" b="1" i="1" u="sng" dirty="0">
                          <a:latin typeface="Times New Roman"/>
                        </a:rPr>
                        <a:t>рамма «Культура» на 2020-2024 годы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83792">
                <a:tc>
                  <a:txBody>
                    <a:bodyPr/>
                    <a:lstStyle/>
                    <a:p>
                      <a:pPr indent="0" algn="ctr"/>
                      <a:r>
                        <a:rPr lang="ru" sz="950" b="1" i="1" dirty="0" smtClean="0">
                          <a:latin typeface="Times New Roman"/>
                        </a:rPr>
                        <a:t>1.1</a:t>
                      </a:r>
                      <a:endParaRPr lang="ru" sz="950" b="1" i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Соотношение средней заработной платы работников учреждений культуры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области (приоритетный на 2020 год)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100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100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8536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1.2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272"/>
                        </a:lnSpc>
                      </a:pPr>
                      <a:r>
                        <a:rPr lang="ru-RU" sz="900" b="1" dirty="0" smtClean="0">
                          <a:latin typeface="Times New Roman"/>
                        </a:rPr>
                        <a:t>Увеличение числа посещений платных культурно-массовых мероприятий клубов и домов культуры к уровню 2017 года</a:t>
                      </a:r>
                      <a:r>
                        <a:rPr lang="ru" sz="900" b="1" dirty="0" smtClean="0">
                          <a:latin typeface="Times New Roman"/>
                        </a:rPr>
                        <a:t>, </a:t>
                      </a:r>
                      <a:r>
                        <a:rPr lang="ru" sz="900" b="1" dirty="0">
                          <a:latin typeface="Times New Roman"/>
                        </a:rPr>
                        <a:t>процент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  <a:endParaRPr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110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115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120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125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69264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1.3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Доля архивных документов, хранящихся в муниципальном архиве в нормативных условиях, обеспечивающих их постоянное (вечное) и долговременное хранение, в общем количестве документов в муниципальном архиве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100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100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100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7512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1.4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Доля архивных документов, переведенных в электронно-цифровую форму, от общего количества документов, находящихся на хранении в муниципальном архиве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4,4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4,6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4,8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5,2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9653016" y="6653784"/>
            <a:ext cx="176784" cy="140208"/>
          </a:xfrm>
          <a:prstGeom prst="rect">
            <a:avLst/>
          </a:prstGeom>
          <a:solidFill>
            <a:srgbClr val="4EC0EE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100" b="1">
                <a:latin typeface="Times New Roman"/>
              </a:rPr>
              <a:t>19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134582"/>
            <a:ext cx="7309104" cy="38662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486745"/>
              </p:ext>
            </p:extLst>
          </p:nvPr>
        </p:nvGraphicFramePr>
        <p:xfrm>
          <a:off x="580292" y="530353"/>
          <a:ext cx="8775192" cy="6166753"/>
        </p:xfrm>
        <a:graphic>
          <a:graphicData uri="http://schemas.openxmlformats.org/drawingml/2006/table">
            <a:tbl>
              <a:tblPr/>
              <a:tblGrid>
                <a:gridCol w="6793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4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76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88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28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76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47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98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65398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8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п/пр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08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210"/>
                        </a:spcAft>
                      </a:pPr>
                      <a:r>
                        <a:rPr lang="ru" sz="8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8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32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Фактическое значение показателя в 2019 году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08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Плановое значение показателя в 2020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462">
                <a:tc vMerge="1"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2021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2022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2023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318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4318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1" dirty="0" smtClean="0">
                          <a:latin typeface="Times New Roman"/>
                        </a:rPr>
                        <a:t>2</a:t>
                      </a:r>
                      <a:endParaRPr lang="ru" sz="800" b="1" i="1" dirty="0"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indent="0" algn="ctr"/>
                      <a:r>
                        <a:rPr lang="ru" sz="1000" b="1" i="1" u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программа: «Образование» на 2020-2024 годы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7995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2.1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ru" sz="8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деятельности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7995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2.2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08"/>
                        </a:lnSpc>
                      </a:pPr>
                      <a:r>
                        <a:rPr lang="ru" sz="8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Отношение 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области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5352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2.3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08"/>
                        </a:lnSpc>
                      </a:pPr>
                      <a:r>
                        <a:rPr lang="ru" sz="8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Отношение средней заработной платы педагогических работников организаций дополнительного образования детей к средней заработной плате учителей в Московской области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8997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2.4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ru" sz="8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 в возрасте от 5 до 18 лет, охваченных дополнительным образованием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83,2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83,3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83,4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0649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2.5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08"/>
                        </a:lnSpc>
                      </a:pPr>
                      <a:r>
                        <a:rPr lang="ru" sz="8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Отношение численности детей в возрасте от 3 до 7 лет, получающих дошкольное </a:t>
                      </a:r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 </a:t>
                      </a:r>
                      <a:r>
                        <a:rPr lang="ru" sz="8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текущем году, к сумме численности детей в возрасте от 3 до 7 лет, получающих дошкольное образование в текущем году, и численности детей в возрасте от 3 до 7 лет, находящихся в очереди на получение в текущем году дошкольного образования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7995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2.6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ru" sz="8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дополнительных мест для детей в возрасте от 2 месяцев до 3 лет в образовательных организациях, реализующих образовательные программы дошкольного образования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989476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2.7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ru-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детей, охваченных деятельностью детских</a:t>
                      </a:r>
                    </a:p>
                    <a:p>
                      <a:pPr indent="0"/>
                      <a:r>
                        <a:rPr lang="ru-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технопарков "</a:t>
                      </a:r>
                      <a:r>
                        <a:rPr lang="ru-RU" sz="800" b="1" i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(мобильных технопарков "</a:t>
                      </a:r>
                      <a:r>
                        <a:rPr lang="ru-RU" sz="800" b="1" i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") и других проектов, направленных на обеспечение доступности дополнительных  общеобразовательных программ естественнонаучной и технической направленностей, соответствующих приоритетным направлениям технологического развития Российской Федерации (нарастающим итогом)</a:t>
                      </a:r>
                      <a:endParaRPr lang="ru-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Тыс.чел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1054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2.8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ru-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выпускников текущего года, набравших 220 баллов и более по 3 предметам, к общему количеству выпускников текущего года, сдавших ЕГЭ по 3 и более 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25,3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25,5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68564555"/>
                  </a:ext>
                </a:extLst>
              </a:tr>
              <a:tr h="385767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2.9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ru-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Доступность дошкольного образования для детей в возрасте от полутора до трех лет</a:t>
                      </a:r>
                    </a:p>
                    <a:p>
                      <a:pPr indent="0"/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21053428"/>
                  </a:ext>
                </a:extLst>
              </a:tr>
              <a:tr h="371054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3.0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ru-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педагогических работников, прошедших добровольную</a:t>
                      </a:r>
                    </a:p>
                    <a:p>
                      <a:pPr indent="0"/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214649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094232" y="5135880"/>
            <a:ext cx="2636520" cy="868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008"/>
              </a:lnSpc>
            </a:pPr>
            <a:r>
              <a:rPr lang="ru" sz="800" dirty="0" smtClean="0">
                <a:latin typeface="Times New Roman"/>
              </a:rPr>
              <a:t>"</a:t>
            </a:r>
            <a:endParaRPr lang="ru" sz="800" u="sng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94232" y="6510528"/>
            <a:ext cx="2737104" cy="2590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210"/>
              </a:spcAft>
            </a:pPr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1116" y="193431"/>
            <a:ext cx="8097716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Приоритетные целевые показатели муниципальных программ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675250"/>
              </p:ext>
            </p:extLst>
          </p:nvPr>
        </p:nvGraphicFramePr>
        <p:xfrm>
          <a:off x="704362" y="1037491"/>
          <a:ext cx="8589107" cy="4757216"/>
        </p:xfrm>
        <a:graphic>
          <a:graphicData uri="http://schemas.openxmlformats.org/drawingml/2006/table">
            <a:tbl>
              <a:tblPr/>
              <a:tblGrid>
                <a:gridCol w="868342">
                  <a:extLst>
                    <a:ext uri="{9D8B030D-6E8A-4147-A177-3AD203B41FA5}">
                      <a16:colId xmlns:a16="http://schemas.microsoft.com/office/drawing/2014/main" val="1883773149"/>
                    </a:ext>
                  </a:extLst>
                </a:gridCol>
                <a:gridCol w="2521801">
                  <a:extLst>
                    <a:ext uri="{9D8B030D-6E8A-4147-A177-3AD203B41FA5}">
                      <a16:colId xmlns:a16="http://schemas.microsoft.com/office/drawing/2014/main" val="2064135693"/>
                    </a:ext>
                  </a:extLst>
                </a:gridCol>
                <a:gridCol w="865569">
                  <a:extLst>
                    <a:ext uri="{9D8B030D-6E8A-4147-A177-3AD203B41FA5}">
                      <a16:colId xmlns:a16="http://schemas.microsoft.com/office/drawing/2014/main" val="1593932201"/>
                    </a:ext>
                  </a:extLst>
                </a:gridCol>
                <a:gridCol w="857246">
                  <a:extLst>
                    <a:ext uri="{9D8B030D-6E8A-4147-A177-3AD203B41FA5}">
                      <a16:colId xmlns:a16="http://schemas.microsoft.com/office/drawing/2014/main" val="229791387"/>
                    </a:ext>
                  </a:extLst>
                </a:gridCol>
                <a:gridCol w="918281">
                  <a:extLst>
                    <a:ext uri="{9D8B030D-6E8A-4147-A177-3AD203B41FA5}">
                      <a16:colId xmlns:a16="http://schemas.microsoft.com/office/drawing/2014/main" val="1026710276"/>
                    </a:ext>
                  </a:extLst>
                </a:gridCol>
                <a:gridCol w="865569">
                  <a:extLst>
                    <a:ext uri="{9D8B030D-6E8A-4147-A177-3AD203B41FA5}">
                      <a16:colId xmlns:a16="http://schemas.microsoft.com/office/drawing/2014/main" val="1434930418"/>
                    </a:ext>
                  </a:extLst>
                </a:gridCol>
                <a:gridCol w="862794">
                  <a:extLst>
                    <a:ext uri="{9D8B030D-6E8A-4147-A177-3AD203B41FA5}">
                      <a16:colId xmlns:a16="http://schemas.microsoft.com/office/drawing/2014/main" val="976923907"/>
                    </a:ext>
                  </a:extLst>
                </a:gridCol>
                <a:gridCol w="829505">
                  <a:extLst>
                    <a:ext uri="{9D8B030D-6E8A-4147-A177-3AD203B41FA5}">
                      <a16:colId xmlns:a16="http://schemas.microsoft.com/office/drawing/2014/main" val="3736360960"/>
                    </a:ext>
                  </a:extLst>
                </a:gridCol>
              </a:tblGrid>
              <a:tr h="217108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8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п/пр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08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210"/>
                        </a:spcAft>
                      </a:pPr>
                      <a:r>
                        <a:rPr lang="ru" sz="8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8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32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Фактическое значение показателя в 2019 году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08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Плановое значение показателя в 2020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962636695"/>
                  </a:ext>
                </a:extLst>
              </a:tr>
              <a:tr h="317320">
                <a:tc vMerge="1"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2021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2022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2023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052187"/>
                  </a:ext>
                </a:extLst>
              </a:tr>
              <a:tr h="161551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518321"/>
                  </a:ext>
                </a:extLst>
              </a:tr>
              <a:tr h="16032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1" dirty="0" smtClean="0">
                          <a:latin typeface="Times New Roman"/>
                        </a:rPr>
                        <a:t>3</a:t>
                      </a:r>
                      <a:endParaRPr lang="ru" sz="800" b="1" i="1" dirty="0"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indent="0" algn="ctr"/>
                      <a:r>
                        <a:rPr lang="ru" sz="1000" b="1" i="1" u="sng" dirty="0">
                          <a:latin typeface="Times New Roman"/>
                        </a:rPr>
                        <a:t>Муниципальная программа: </a:t>
                      </a:r>
                      <a:r>
                        <a:rPr lang="ru" sz="1000" b="1" i="1" u="sng" dirty="0" smtClean="0">
                          <a:latin typeface="Times New Roman"/>
                        </a:rPr>
                        <a:t>«Социальная защита населения» </a:t>
                      </a:r>
                      <a:r>
                        <a:rPr lang="ru" sz="1000" b="1" i="1" u="sng" dirty="0">
                          <a:latin typeface="Times New Roman"/>
                        </a:rPr>
                        <a:t>на 2020-2024 годы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86776309"/>
                  </a:ext>
                </a:extLst>
              </a:tr>
              <a:tr h="505276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3.1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ru-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 - Доступность для инвалидов и других маломобильных групп населения муниципальных приоритетных объектов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82,8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87,8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56060324"/>
                  </a:ext>
                </a:extLst>
              </a:tr>
              <a:tr h="505276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3.2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08"/>
                        </a:lnSpc>
                      </a:pPr>
                      <a:r>
                        <a:rPr lang="ru-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Активное долголетие, процент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92459997"/>
                  </a:ext>
                </a:extLst>
              </a:tr>
              <a:tr h="605673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3.3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08"/>
                        </a:lnSpc>
                      </a:pPr>
                      <a:r>
                        <a:rPr lang="ru-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пострадавших в результате несчастных случаев на производстве со смертельным исходом в расчете на 1000 работающих (организаций, занятых в экономике муниципального образования)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Промилле (0,1 процента)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0,07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41369219"/>
                  </a:ext>
                </a:extLst>
              </a:tr>
              <a:tr h="659686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3.4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ru-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детей, находящихся в трудной жизненной ситуации, охваченных отдыхом и оздоровлением в общей численности детей в возрасте от 7 до 15 лет, находящихся в трудной жизненной ситуации, подлежащих оздоровлению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13211439"/>
                  </a:ext>
                </a:extLst>
              </a:tr>
              <a:tr h="55202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3.5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08"/>
                        </a:lnSpc>
                      </a:pPr>
                      <a:r>
                        <a:rPr lang="ru-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детей, охваченных отдыхом и оздоровлением, в общей численности детей в возрасте от 7 до 15 лет, подлежащих оздоровлению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62,5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9996130"/>
                  </a:ext>
                </a:extLst>
              </a:tr>
              <a:tr h="36998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3.6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ru-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НКО, которым оказана поддержка органами местного самоуправления всего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д.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94451653"/>
                  </a:ext>
                </a:extLst>
              </a:tr>
              <a:tr h="70297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3.7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ru-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бедности</a:t>
                      </a:r>
                      <a:endParaRPr lang="ru-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7,3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  <a:endParaRPr lang="ru" sz="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2224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687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81456" y="259079"/>
            <a:ext cx="7309104" cy="523435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296094"/>
              </p:ext>
            </p:extLst>
          </p:nvPr>
        </p:nvGraphicFramePr>
        <p:xfrm>
          <a:off x="527304" y="972312"/>
          <a:ext cx="8851392" cy="4626864"/>
        </p:xfrm>
        <a:graphic>
          <a:graphicData uri="http://schemas.openxmlformats.org/drawingml/2006/table">
            <a:tbl>
              <a:tblPr/>
              <a:tblGrid>
                <a:gridCol w="896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99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3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3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48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30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00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03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22376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показателя в 2019 году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>
                          <a:latin typeface="Times New Roman"/>
                        </a:rPr>
                        <a:t>Плановое значение показателя в 2020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5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5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528">
                <a:tc vMerge="1"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2021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2022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2023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indent="0" algn="ctr"/>
                      <a:r>
                        <a:rPr lang="ru" sz="950" b="1" i="1" dirty="0" smtClean="0">
                          <a:latin typeface="Times New Roman"/>
                        </a:rPr>
                        <a:t>4</a:t>
                      </a:r>
                      <a:endParaRPr lang="ru" sz="950" b="1" i="1" dirty="0"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indent="0" algn="ctr"/>
                      <a:r>
                        <a:rPr lang="ru" sz="1000" b="1" i="1" u="sng" dirty="0">
                          <a:latin typeface="Times New Roman"/>
                        </a:rPr>
                        <a:t>Муниципальная программа: «Спорт» на 2020-2024 годы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4296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4.1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272"/>
                        </a:lnSpc>
                      </a:pPr>
                      <a:r>
                        <a:rPr lang="ru-RU" sz="900" b="1" dirty="0" smtClean="0">
                          <a:latin typeface="Times New Roman"/>
                        </a:rPr>
                        <a:t>Доля жителей муниципального образования Московской области, систематически занимающихся физической культурой и спортом, в общей численности населения муниципального образования Московской области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%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48,7</a:t>
                      </a:r>
                      <a:endParaRPr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45,1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48,5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3504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4.2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Доля спортивных площадок, Доля спортивных площадок управляемых в соответствии со стандартом их использования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76,36</a:t>
                      </a:r>
                      <a:endParaRPr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95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100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85088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4.3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Доля жителей муниципального образования Московской области, систематически занимающихся физической культурой и спортом, в общей численности населения муниципального образования Московской области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48,7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45,1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48,5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51,7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2272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4.4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272"/>
                        </a:lnSpc>
                      </a:pPr>
                      <a:r>
                        <a:rPr lang="ru" sz="900" b="1">
                          <a:latin typeface="Times New Roman"/>
                        </a:rPr>
                        <a:t>Уровень обеспеченности граждан спортивными сооружениями исходя из единовременной пропускной способности объектов спорта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48,43</a:t>
                      </a:r>
                      <a:endParaRPr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48,75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49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49,2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49,35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0586" y="371856"/>
            <a:ext cx="7309104" cy="2621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900" b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796316"/>
              </p:ext>
            </p:extLst>
          </p:nvPr>
        </p:nvGraphicFramePr>
        <p:xfrm>
          <a:off x="551688" y="1048512"/>
          <a:ext cx="8964168" cy="4099560"/>
        </p:xfrm>
        <a:graphic>
          <a:graphicData uri="http://schemas.openxmlformats.org/drawingml/2006/table">
            <a:tbl>
              <a:tblPr/>
              <a:tblGrid>
                <a:gridCol w="908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3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2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6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70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52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22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95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23544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показателя в 2019 году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>
                          <a:latin typeface="Times New Roman"/>
                        </a:rPr>
                        <a:t>Плановое значение показателя в 2020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44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44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560">
                <a:tc vMerge="1">
                  <a:txBody>
                    <a:bodyPr/>
                    <a:lstStyle/>
                    <a:p>
                      <a:endParaRPr sz="1400" dirty="0"/>
                    </a:p>
                  </a:txBody>
                  <a:tcPr marL="0" marR="0" marT="0" marB="0">
                    <a:solidFill>
                      <a:srgbClr val="DCE4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2021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2022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2023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784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784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5.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indent="0" algn="ctr"/>
                      <a:r>
                        <a:rPr lang="ru" sz="1000" b="1" i="1" u="sng" dirty="0">
                          <a:latin typeface="Times New Roman"/>
                        </a:rPr>
                        <a:t>Муниципальная программа: «Развитие сельского хозяйства» на 2020-2024 годы</a:t>
                      </a: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0248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земель, обработанных от борщевика Сосновского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28600" indent="0" algn="ctr"/>
                      <a:r>
                        <a:rPr lang="ru" sz="9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265</a:t>
                      </a:r>
                      <a:endParaRPr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577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648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320"/>
                        </a:lnSpc>
                      </a:pPr>
                      <a:r>
                        <a:rPr lang="ru" sz="9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отловленных животных без владельцев, 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0248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296"/>
                        </a:lnSpc>
                      </a:pPr>
                      <a:r>
                        <a:rPr lang="ru" sz="9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экспорта продукции АПК, тысяча долларов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долларов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284,2</a:t>
                      </a:r>
                      <a:endParaRPr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6784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" sz="9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indent="0" algn="ctr"/>
                      <a:r>
                        <a:rPr lang="ru" sz="1000" b="1" i="1" u="sng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программа: «Экология и окружающая среда» на 2020-2024 годы</a:t>
                      </a: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проектной документации на рекультивацию полигонов твердых коммунальных отходов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 качества работы с отходами (составной показатель для расчета показателя "Качество окружающей среды")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97798342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81456" y="140677"/>
            <a:ext cx="7309104" cy="380531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94517"/>
              </p:ext>
            </p:extLst>
          </p:nvPr>
        </p:nvGraphicFramePr>
        <p:xfrm>
          <a:off x="439615" y="474785"/>
          <a:ext cx="8981048" cy="6049139"/>
        </p:xfrm>
        <a:graphic>
          <a:graphicData uri="http://schemas.openxmlformats.org/drawingml/2006/table">
            <a:tbl>
              <a:tblPr/>
              <a:tblGrid>
                <a:gridCol w="7513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3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13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4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46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13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13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46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4799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8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08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8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32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Фактическое значение показателя в 2019 году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08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Плановое значение показателя в 2020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224">
                <a:tc vMerge="1">
                  <a:txBody>
                    <a:bodyPr/>
                    <a:lstStyle/>
                    <a:p>
                      <a:endParaRPr sz="28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pPr indent="0">
                        <a:spcAft>
                          <a:spcPts val="210"/>
                        </a:spcAft>
                      </a:pP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DCE4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2021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2022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2023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21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21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1" dirty="0" smtClean="0">
                          <a:latin typeface="Times New Roman"/>
                        </a:rPr>
                        <a:t>7</a:t>
                      </a:r>
                      <a:endParaRPr lang="ru" sz="800" b="1" i="1" dirty="0"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1397000" indent="0" algn="ctr"/>
                      <a:r>
                        <a:rPr lang="ru" sz="1000" b="1" i="1" u="sng" dirty="0">
                          <a:latin typeface="Times New Roman"/>
                        </a:rPr>
                        <a:t>Муниципальная программа: «Безопасность и обеспечение безопасности жизнедеятельности населения» на 2020-2024 годы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 dirty="0"/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47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7.1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Благоустроим кладбища «Доля кладбищ, соответствующих Региональному стандарту», процент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8663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7.2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ts val="1008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Снижение общего количества преступлений, совершенных на территории муниципального образования, не менее чем на 5% ежегодно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800" b="1">
                          <a:latin typeface="Times New Roman"/>
                        </a:rPr>
                        <a:t>Количество</a:t>
                      </a:r>
                    </a:p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преступлений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747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425,6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403,8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383,6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364,4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7115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7.3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Доля коммерческих объектов,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регион»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7115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7.4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Доля подъездов многоквартирных домов,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регион»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4348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7.5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ru" sz="800" b="1">
                          <a:latin typeface="Times New Roman"/>
                        </a:rPr>
                        <a:t>Доля социальных объектов и мест с массовым пребыванием людей,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регион»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0894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7.6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ru" sz="800" b="1">
                          <a:latin typeface="Times New Roman"/>
                        </a:rPr>
                        <a:t>Процент готовности муниципального образования Московской области к действиям по предназначению при возникновении чрезвычайных ситуаций (происшествий) природного и техногенного характера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37115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7.7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ru" sz="800" b="1">
                          <a:latin typeface="Times New Roman"/>
                        </a:rPr>
                        <a:t>Сокращение среднего времени совместного реагирования нескольких экстренных оперативных служб на</a:t>
                      </a:r>
                    </a:p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ru" sz="800" b="1">
                          <a:latin typeface="Times New Roman"/>
                        </a:rPr>
                        <a:t>обращения населения по единому номеру «112» на территории муниципального образования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82,5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788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7.8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ru" sz="800" b="1">
                          <a:latin typeface="Times New Roman"/>
                        </a:rPr>
                        <a:t>Увеличение процента покрытия, системой централизованного оповещения и информирования при чрезвычайных ситуациях или угрозе их возникновения, населения на территории муниципального образования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7678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7.9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ru" sz="800" b="1">
                          <a:latin typeface="Times New Roman"/>
                        </a:rPr>
                        <a:t>Повышение степени пожарной защищенности муниципального образования, по отношению к базовому периоду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259080"/>
            <a:ext cx="7309104" cy="2621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900" b="1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324865"/>
              </p:ext>
            </p:extLst>
          </p:nvPr>
        </p:nvGraphicFramePr>
        <p:xfrm>
          <a:off x="518746" y="659425"/>
          <a:ext cx="9003322" cy="6089176"/>
        </p:xfrm>
        <a:graphic>
          <a:graphicData uri="http://schemas.openxmlformats.org/drawingml/2006/table">
            <a:tbl>
              <a:tblPr/>
              <a:tblGrid>
                <a:gridCol w="651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7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5298">
                  <a:extLst>
                    <a:ext uri="{9D8B030D-6E8A-4147-A177-3AD203B41FA5}">
                      <a16:colId xmlns:a16="http://schemas.microsoft.com/office/drawing/2014/main" val="4178813110"/>
                    </a:ext>
                  </a:extLst>
                </a:gridCol>
                <a:gridCol w="817885">
                  <a:extLst>
                    <a:ext uri="{9D8B030D-6E8A-4147-A177-3AD203B41FA5}">
                      <a16:colId xmlns:a16="http://schemas.microsoft.com/office/drawing/2014/main" val="489364591"/>
                    </a:ext>
                  </a:extLst>
                </a:gridCol>
                <a:gridCol w="9641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42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02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23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4413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8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п/п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08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210"/>
                        </a:spcAft>
                      </a:pPr>
                      <a:r>
                        <a:rPr lang="ru" sz="8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8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32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Фактическое значение показателя в 2019 году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32"/>
                        </a:lnSpc>
                      </a:pPr>
                      <a:r>
                        <a:rPr lang="ru" sz="800" b="1">
                          <a:latin typeface="Times New Roman"/>
                        </a:rPr>
                        <a:t>Плановое значение показателя в 2020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03">
                <a:tc vMerge="1"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2021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2022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2023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53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488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1" dirty="0" smtClean="0">
                          <a:latin typeface="Times New Roman"/>
                        </a:rPr>
                        <a:t>8</a:t>
                      </a:r>
                      <a:endParaRPr lang="ru" sz="800" b="1" i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indent="0" algn="ctr">
                        <a:lnSpc>
                          <a:spcPts val="1032"/>
                        </a:lnSpc>
                      </a:pPr>
                      <a:r>
                        <a:rPr lang="ru" sz="1000" b="1" i="1" u="sng" dirty="0">
                          <a:latin typeface="Times New Roman"/>
                        </a:rPr>
                        <a:t>Муниципальная программа: «Жилище» на 2020-2024 годы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3586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8.1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Объем ввода индивидуального жилищного строительства, построенного населением за счет собственных и (или) кредитных средств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Тыс.кв.м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22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29,5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15,8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14,6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565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8.2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800" b="1" dirty="0">
                          <a:latin typeface="Times New Roman"/>
                        </a:rPr>
                        <a:t>Количество семей, улучшивших жилищные условия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штук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/>
                        <a:t>3</a:t>
                      </a:r>
                      <a:endParaRPr sz="8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47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8.3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08"/>
                        </a:lnSpc>
                      </a:pPr>
                      <a:r>
                        <a:rPr lang="ru-RU" sz="800" b="1" dirty="0" smtClean="0">
                          <a:latin typeface="Times New Roman"/>
                        </a:rPr>
                        <a:t>Количество молодых семей, получивших свидетельство о праве на получение социальной выплаты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семья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7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11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7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8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8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23723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8.4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08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Доля детей-сирот и детей, оставшихся без попечения родителей, лиц из числа детей-сирот и детей, оставшихся без попечения родителей, состоящих на учете на получение жилого помещения, включая лиц в возрасте от 23 лет и старше, обеспеченных жилыми помещениями за отчетный год, в общей численности детей-сирот и детей, лиц из числа детей-сирот и детей, оставшихся без попечения родителей, лиц из их числа, которые подлежат обеспечению жилыми помещениями, в отчетном году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-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100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100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100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-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1307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8.5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08"/>
                        </a:lnSpc>
                      </a:pPr>
                      <a:r>
                        <a:rPr lang="ru-RU" sz="800" b="1" dirty="0" smtClean="0">
                          <a:latin typeface="Times New Roman"/>
                        </a:rPr>
                        <a:t>Численность детей сирот и детей, оставшихся без попечения родителей, лиц из числа детей-сирот и детей, оставшихся без попечения родителей, обеспеченных благоустроенными жилыми помещениями специализированного жилищного фонда по договорам найма специализированных жилых помещений в отчетном финансовом году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800" b="1" dirty="0" smtClean="0">
                          <a:latin typeface="Times New Roman"/>
                        </a:rPr>
                        <a:t>Человек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-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2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4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-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32282361"/>
                  </a:ext>
                </a:extLst>
              </a:tr>
              <a:tr h="444592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8.6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08"/>
                        </a:lnSpc>
                      </a:pPr>
                      <a:r>
                        <a:rPr lang="ru-RU" sz="800" b="1" dirty="0" smtClean="0">
                          <a:latin typeface="Times New Roman"/>
                        </a:rPr>
                        <a:t>Количество свидетельств о праве на получение жилищной субсидии на приобретение жилого помещения или строительство индивидуального жилого дома, выданных семьям, имеющим семь и более детей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800" b="1" dirty="0" smtClean="0">
                          <a:latin typeface="Times New Roman"/>
                        </a:rPr>
                        <a:t>Штука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-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-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-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34591790"/>
                  </a:ext>
                </a:extLst>
              </a:tr>
              <a:tr h="54197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8.7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08"/>
                        </a:lnSpc>
                      </a:pPr>
                      <a:r>
                        <a:rPr lang="ru-RU" sz="800" b="1" dirty="0" smtClean="0">
                          <a:latin typeface="Times New Roman"/>
                        </a:rPr>
                        <a:t>Количество инвалидов и ветеранов боевых действий, членов семей погибших (умерших) инвалидов и ветеранов боевых действий, получивших государственную поддержку по обеспечению жилыми помещениями за счет средств федерального бюджета 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800" b="1" dirty="0" smtClean="0">
                          <a:latin typeface="Times New Roman"/>
                        </a:rPr>
                        <a:t>Человек</a:t>
                      </a:r>
                    </a:p>
                    <a:p>
                      <a:pPr indent="0" algn="ctr"/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-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-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-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-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58785"/>
                  </a:ext>
                </a:extLst>
              </a:tr>
              <a:tr h="273583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8.8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ru" sz="800" b="1">
                          <a:latin typeface="Times New Roman"/>
                        </a:rPr>
                        <a:t>Количество земельных участков, вовлеченных в индивидуальное жилищное строительство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ед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-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70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33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37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41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3583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8.9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ru-RU" sz="800" b="1" dirty="0" smtClean="0">
                          <a:latin typeface="Times New Roman"/>
                        </a:rPr>
                        <a:t>Площадь земельных участков, вовлеченных в индивидуальное жилищное строительство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800" b="1" dirty="0" smtClean="0">
                          <a:latin typeface="Times New Roman"/>
                        </a:rPr>
                        <a:t>Гектар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-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10,5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5,71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6,28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6,91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40497347"/>
                  </a:ext>
                </a:extLst>
              </a:tr>
              <a:tr h="99747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8.10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ru-RU" sz="800" b="1" dirty="0" smtClean="0">
                          <a:latin typeface="Times New Roman"/>
                        </a:rPr>
                        <a:t>Количество уведомлений о соответствии (несоответствии) указанных в уведомлении о планируемом строительстве параметров объекта индивидуального жилищного строительства (далее – ИЖС) или садового дома установленным параметрам и допустимости размещения объекта ИЖС или садового дома на земельном участке, уведомлений о соответствии (несоответствии) построенных или реконструированных объектов ИЖС или садового дома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шт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-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1746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1750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1760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1760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386840" y="5657088"/>
            <a:ext cx="2639568" cy="100888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008"/>
              </a:lnSpc>
            </a:pPr>
            <a:endParaRPr lang="ru" sz="800" u="sng" dirty="0">
              <a:latin typeface="Times New Roman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259080"/>
            <a:ext cx="7309104" cy="26212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83705"/>
              </p:ext>
            </p:extLst>
          </p:nvPr>
        </p:nvGraphicFramePr>
        <p:xfrm>
          <a:off x="673608" y="896112"/>
          <a:ext cx="8702040" cy="5875538"/>
        </p:xfrm>
        <a:graphic>
          <a:graphicData uri="http://schemas.openxmlformats.org/drawingml/2006/table">
            <a:tbl>
              <a:tblPr/>
              <a:tblGrid>
                <a:gridCol w="6364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16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9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47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51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18160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8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п/п-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08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210"/>
                        </a:spcAft>
                      </a:pPr>
                      <a:r>
                        <a:rPr lang="ru" sz="8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8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08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Фактическое значение показателя в 2019 году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08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Плановое значение показателя в 2020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25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25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816">
                <a:tc vMerge="1"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2021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2022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2023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i="1" u="sng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i="1" u="sng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i="1" u="sng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i="1" u="sng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i="1" u="sng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i="1" u="sng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i="1" dirty="0" smtClean="0">
                          <a:latin typeface="Times New Roman"/>
                        </a:rPr>
                        <a:t>9.</a:t>
                      </a:r>
                      <a:endParaRPr lang="ru" sz="800" b="1" i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indent="0" algn="ctr"/>
                      <a:r>
                        <a:rPr lang="ru" sz="1000" b="1" i="1" u="sng" dirty="0">
                          <a:latin typeface="Times New Roman"/>
                        </a:rPr>
                        <a:t>Муниципальная программа: «Развитие инженерной инфраструктуры и энергоэффективности» на 2020-2024 годы</a:t>
                      </a: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9.1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населения, обеспеченного доброкачественной питьевой водой из централизованных источников водоснабжения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процент/единица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74,76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96,00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79849160"/>
                  </a:ext>
                </a:extLst>
              </a:tr>
              <a:tr h="290615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9.2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и восстановленных ВЗУ, ВНС и станций водоподготовки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9.3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и восстановленных объектов очистки сточных вод суммарной производительностью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 на тысячу кубических метров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483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9.4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сточных вод, очищенных до нормативных значений, в общем объеме сточных вод, пропущенных через очистные сооружения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81,40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81,40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81,40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81,40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81,40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192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9.5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актуальных схем теплоснабжения, водоснабжения и водоотведения, программ комплексного развития систем коммунальной инфраструктуры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33,30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4736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9.5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зданий, строений, сооружений органов местного самоуправления и муниципальных учреждений, оснащенных приборами учета потребляемых энергетических ресурсов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9372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9.6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Бережливый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учет - Оснащенность многоквартирных домов общедомовыми приборами учета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76,10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1354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9.7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многоквартирных домов с присвоенными классами </a:t>
                      </a:r>
                      <a:r>
                        <a:rPr lang="ru-RU" sz="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энергоэфективности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19,80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smtClean="0">
                          <a:latin typeface="Times New Roman"/>
                        </a:rPr>
                        <a:t>9.8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зданий, строений, сооружений муниципальной собственности, соответствующих нормальному уровню энергетической эффективности и выше (А, B, C, D)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31,60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9.9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населенных пунктов Талдомского городского округа Московской области источниками газификации - газопроводами высокого и низкого давления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79,50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85,60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85,90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95031139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9.10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газифицированных сельских населенных пунктов численностью свыше 100 человек в общем количестве сельских населенных пунктов Талдомского городского округа Московской области численностью свыше 100 человек 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47,90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49,50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86,30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86,60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8509194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81456" y="259080"/>
            <a:ext cx="7309104" cy="26212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26068"/>
              </p:ext>
            </p:extLst>
          </p:nvPr>
        </p:nvGraphicFramePr>
        <p:xfrm>
          <a:off x="553915" y="580293"/>
          <a:ext cx="9082452" cy="5855676"/>
        </p:xfrm>
        <a:graphic>
          <a:graphicData uri="http://schemas.openxmlformats.org/drawingml/2006/table">
            <a:tbl>
              <a:tblPr/>
              <a:tblGrid>
                <a:gridCol w="685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9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8016">
                  <a:extLst>
                    <a:ext uri="{9D8B030D-6E8A-4147-A177-3AD203B41FA5}">
                      <a16:colId xmlns:a16="http://schemas.microsoft.com/office/drawing/2014/main" val="1373690676"/>
                    </a:ext>
                  </a:extLst>
                </a:gridCol>
                <a:gridCol w="909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99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9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20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43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9705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8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08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210"/>
                        </a:spcAft>
                      </a:pPr>
                      <a:r>
                        <a:rPr lang="ru" sz="8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8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08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Фактическое значение показателя в 2019 году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32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Плановое значение показателя в 2020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794">
                <a:tc vMerge="1">
                  <a:txBody>
                    <a:bodyPr/>
                    <a:lstStyle/>
                    <a:p>
                      <a:endParaRPr sz="35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35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sz="35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3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2021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2022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2023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972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1216"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i="1" u="none" dirty="0" smtClean="0">
                          <a:latin typeface="Times New Roman"/>
                        </a:rPr>
                        <a:t>10</a:t>
                      </a:r>
                      <a:endParaRPr lang="ru" sz="1000" b="1" i="1" u="none" dirty="0"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indent="0" algn="ctr"/>
                      <a:r>
                        <a:rPr lang="ru" sz="1000" b="1" i="1" u="none" dirty="0">
                          <a:latin typeface="Times New Roman"/>
                        </a:rPr>
                        <a:t>Муниципальная программа: «Предпринимательство» на 2020-2024 годы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2883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10.1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инвестиций, привлеченных в основной капитал (без учета бюджетных инвестиций ), на душу населения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рублей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9,94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4,30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4,40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4,50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4,60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81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10.2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заполняемости многофункциональных индустриальных парков, технологических парков, промышленных площадок 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1,51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3,80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4,80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5,80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6,70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39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10.3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многофункциональных индустриальных парков, технологических парков, промышленных площадок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64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10.4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привлеченных резидентов на территории многофункциональных индустриальных парков, технологических парков, промышленных площадок муниципальных образований Московской области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0972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10.5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территории, на которую привлечены новые резиденты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Гектар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0,78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3,50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581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10.6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среднемесячной заработной платы работников организаций, не относящихся к субъектам малого предпринимательства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105,50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104,60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104,60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104,60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4367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10.7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Производительность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труда в базовых </a:t>
                      </a:r>
                      <a:r>
                        <a:rPr lang="ru-RU" sz="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несырьевых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отраслях экономики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2,20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3,30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3,20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3,80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3,90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7054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10.8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созданных рабочих мест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566,00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675,00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0972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10.9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инвестиций в основной капитал, за исключением инвестиций инфраструктурных монополий (федеральные проекты) и бюджетных ассигнований федерального бюджета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рублей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2 626,00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2 679,00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2 706,00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2 733,00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2 760,00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8714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10.10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обоснованных, частично обоснованных жалоб в Федеральную антимонопольную службу (ФАС России) (от общего количества объявленных торгов)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3,60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3,60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3,60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3,60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2444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10.11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несостоявшихся торгов от общего количества объявленных торгов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581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10.12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общей экономии денежных средств от общей суммы состоявшихся торгов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2883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10.13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закупок среди субъектов малого и среднего предпринимательства, социально ориентированных некоммерческих организаций, осуществляемых в соответствии с Федеральным законом от 05.04.2013 № 44-ФЗ "О контрактной системе в сфере закупок товаров, работ, услуг для обеспечения государственных и муниципальных нужд"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944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10.14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участников на  состоявшихся торгах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3,40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3,40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3,40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3,40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2099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10.15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реализованных требований Стандарта развития конкуренции в муниципальном образовании   Московской области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63638"/>
              </p:ext>
            </p:extLst>
          </p:nvPr>
        </p:nvGraphicFramePr>
        <p:xfrm>
          <a:off x="660400" y="465992"/>
          <a:ext cx="8932008" cy="4306046"/>
        </p:xfrm>
        <a:graphic>
          <a:graphicData uri="http://schemas.openxmlformats.org/drawingml/2006/table">
            <a:tbl>
              <a:tblPr/>
              <a:tblGrid>
                <a:gridCol w="685063">
                  <a:extLst>
                    <a:ext uri="{9D8B030D-6E8A-4147-A177-3AD203B41FA5}">
                      <a16:colId xmlns:a16="http://schemas.microsoft.com/office/drawing/2014/main" val="59049393"/>
                    </a:ext>
                  </a:extLst>
                </a:gridCol>
                <a:gridCol w="3289060">
                  <a:extLst>
                    <a:ext uri="{9D8B030D-6E8A-4147-A177-3AD203B41FA5}">
                      <a16:colId xmlns:a16="http://schemas.microsoft.com/office/drawing/2014/main" val="691229401"/>
                    </a:ext>
                  </a:extLst>
                </a:gridCol>
                <a:gridCol w="528016">
                  <a:extLst>
                    <a:ext uri="{9D8B030D-6E8A-4147-A177-3AD203B41FA5}">
                      <a16:colId xmlns:a16="http://schemas.microsoft.com/office/drawing/2014/main" val="3574982316"/>
                    </a:ext>
                  </a:extLst>
                </a:gridCol>
                <a:gridCol w="909114">
                  <a:extLst>
                    <a:ext uri="{9D8B030D-6E8A-4147-A177-3AD203B41FA5}">
                      <a16:colId xmlns:a16="http://schemas.microsoft.com/office/drawing/2014/main" val="1437367701"/>
                    </a:ext>
                  </a:extLst>
                </a:gridCol>
                <a:gridCol w="969915">
                  <a:extLst>
                    <a:ext uri="{9D8B030D-6E8A-4147-A177-3AD203B41FA5}">
                      <a16:colId xmlns:a16="http://schemas.microsoft.com/office/drawing/2014/main" val="2057904358"/>
                    </a:ext>
                  </a:extLst>
                </a:gridCol>
                <a:gridCol w="914905">
                  <a:extLst>
                    <a:ext uri="{9D8B030D-6E8A-4147-A177-3AD203B41FA5}">
                      <a16:colId xmlns:a16="http://schemas.microsoft.com/office/drawing/2014/main" val="2082253348"/>
                    </a:ext>
                  </a:extLst>
                </a:gridCol>
                <a:gridCol w="912009">
                  <a:extLst>
                    <a:ext uri="{9D8B030D-6E8A-4147-A177-3AD203B41FA5}">
                      <a16:colId xmlns:a16="http://schemas.microsoft.com/office/drawing/2014/main" val="803469056"/>
                    </a:ext>
                  </a:extLst>
                </a:gridCol>
                <a:gridCol w="723926">
                  <a:extLst>
                    <a:ext uri="{9D8B030D-6E8A-4147-A177-3AD203B41FA5}">
                      <a16:colId xmlns:a16="http://schemas.microsoft.com/office/drawing/2014/main" val="3403992317"/>
                    </a:ext>
                  </a:extLst>
                </a:gridCol>
              </a:tblGrid>
              <a:tr h="307872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10.16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субъектов малого и среднего предпринимательства в расчете на 10 тыс. человек населения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254,70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307,11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301,00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302,00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303,00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25028373"/>
                  </a:ext>
                </a:extLst>
              </a:tr>
              <a:tr h="307872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10.17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Вновь созданные предприятия МСП в сфере производства или услуг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33329121"/>
                  </a:ext>
                </a:extLst>
              </a:tr>
              <a:tr h="359261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10.18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Малый бизнес большого региона. Прирост количества субъектов малого и среднего предпринимательства на 10 тыс. населения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23,39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47,22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47,23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47,24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22838924"/>
                  </a:ext>
                </a:extLst>
              </a:tr>
              <a:tr h="510895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10.19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вновь созданных субъектов МСП участниками проекта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единиц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1806739"/>
                  </a:ext>
                </a:extLst>
              </a:tr>
              <a:tr h="153937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10.20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среднесписочной численности работников (без внешних совместителей) малых и средних предприятий в среднесписочной численности работников (без внешних совместителей) всех предприятий и организаций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35,20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35,46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35,60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35,70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35,80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27332988"/>
                  </a:ext>
                </a:extLst>
              </a:tr>
              <a:tr h="46180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10.21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занятых в сфере малого и среднего предпринимательства, включая индивидуальных предпринимателей за отчетный период (прошедший год)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5 160,00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4 220,00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4 262,00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4 304,00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00416672"/>
                  </a:ext>
                </a:extLst>
              </a:tr>
              <a:tr h="352066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10.22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самозанятых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граждан, зафиксировавших свой статус, с учетом введения налогового режима для </a:t>
                      </a:r>
                      <a:r>
                        <a:rPr lang="ru-RU" sz="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самозанятых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нарастающим итогом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287,00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05864808"/>
                  </a:ext>
                </a:extLst>
              </a:tr>
              <a:tr h="197162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10.23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населения площадью торговых объектов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Квадратные метры на 1000 жителей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1 610,50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1 725,80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1 727,30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1 729,20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1 729,20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69697533"/>
                  </a:ext>
                </a:extLst>
              </a:tr>
              <a:tr h="46180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10.24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площадей торговых объектов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0,50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80197506"/>
                  </a:ext>
                </a:extLst>
              </a:tr>
              <a:tr h="46180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10.25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Цивилизованная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торговля (Ликвидация незаконных нестационарных торговых объектов)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1 200,00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1 190,00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1 200,00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1 200,00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1 200,00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80209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825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72" y="1054608"/>
            <a:ext cx="1481328" cy="195681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749296" y="1743456"/>
            <a:ext cx="5017008" cy="23774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3150"/>
              </a:spcAft>
            </a:pPr>
            <a:r>
              <a:rPr lang="ru" sz="1500">
                <a:latin typeface="Times New Roman"/>
              </a:rPr>
              <a:t>Требования Бюджетного Кодекса Российской Федерации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688336" y="2545080"/>
            <a:ext cx="5239512" cy="1828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210"/>
              </a:spcAft>
            </a:pPr>
            <a:r>
              <a:rPr lang="ru" sz="1500" dirty="0">
                <a:latin typeface="Times New Roman"/>
              </a:rPr>
              <a:t>Муниципальные программы </a:t>
            </a:r>
            <a:r>
              <a:rPr lang="ru" sz="1500" dirty="0" smtClean="0">
                <a:latin typeface="Times New Roman"/>
              </a:rPr>
              <a:t>Талдомского городского округа</a:t>
            </a:r>
            <a:endParaRPr lang="ru" sz="1500" dirty="0">
              <a:latin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17136" y="2758440"/>
            <a:ext cx="1584960" cy="16459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ctr">
              <a:spcAft>
                <a:spcPts val="2730"/>
              </a:spcAft>
            </a:pPr>
            <a:r>
              <a:rPr lang="ru" sz="1500">
                <a:latin typeface="Times New Roman"/>
              </a:rPr>
              <a:t>на 2020-2024 годы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840736" y="3429000"/>
            <a:ext cx="4928616" cy="39319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1656"/>
              </a:lnSpc>
              <a:spcAft>
                <a:spcPts val="2100"/>
              </a:spcAft>
            </a:pPr>
            <a:r>
              <a:rPr lang="ru" sz="1500" dirty="0">
                <a:latin typeface="Times New Roman"/>
              </a:rPr>
              <a:t>Прогноз социально-экономического развития </a:t>
            </a:r>
            <a:r>
              <a:rPr lang="ru" sz="1500" dirty="0" smtClean="0">
                <a:latin typeface="Times New Roman"/>
              </a:rPr>
              <a:t>Талдомского городского </a:t>
            </a:r>
            <a:r>
              <a:rPr lang="ru" sz="1500" dirty="0">
                <a:latin typeface="Times New Roman"/>
              </a:rPr>
              <a:t>округа </a:t>
            </a:r>
            <a:r>
              <a:rPr lang="ru" sz="1500" dirty="0" smtClean="0">
                <a:latin typeface="Times New Roman"/>
              </a:rPr>
              <a:t>на </a:t>
            </a:r>
            <a:r>
              <a:rPr lang="ru" sz="1500" dirty="0">
                <a:latin typeface="Times New Roman"/>
              </a:rPr>
              <a:t>2021-2023 годы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755392" y="4218431"/>
            <a:ext cx="5114544" cy="66129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2352"/>
              </a:lnSpc>
              <a:spcBef>
                <a:spcPts val="2100"/>
              </a:spcBef>
            </a:pPr>
            <a:r>
              <a:rPr lang="ru" sz="1500" dirty="0">
                <a:latin typeface="Times New Roman"/>
              </a:rPr>
              <a:t>Основные направления бюджетной и налоговой политики </a:t>
            </a:r>
            <a:r>
              <a:rPr lang="ru" sz="1500" dirty="0" smtClean="0">
                <a:latin typeface="Times New Roman"/>
              </a:rPr>
              <a:t>Талдомского городского </a:t>
            </a:r>
            <a:r>
              <a:rPr lang="ru" sz="1500" dirty="0">
                <a:latin typeface="Times New Roman"/>
              </a:rPr>
              <a:t>округа </a:t>
            </a:r>
            <a:r>
              <a:rPr lang="ru" sz="1500" dirty="0" smtClean="0">
                <a:latin typeface="Times New Roman"/>
              </a:rPr>
              <a:t>на </a:t>
            </a:r>
            <a:r>
              <a:rPr lang="ru" sz="1500" dirty="0">
                <a:latin typeface="Times New Roman"/>
              </a:rPr>
              <a:t>2021-2023 годы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4254" y="290146"/>
            <a:ext cx="86252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 формирования бюджета Талдомского городского округа на 2021 год и на плановый период 2022 и 2023 годов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81456" y="259080"/>
            <a:ext cx="7309104" cy="26212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graphicFrame>
        <p:nvGraphicFramePr>
          <p:cNvPr id="71" name="Таблица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591849"/>
              </p:ext>
            </p:extLst>
          </p:nvPr>
        </p:nvGraphicFramePr>
        <p:xfrm>
          <a:off x="545121" y="521211"/>
          <a:ext cx="8906610" cy="6333547"/>
        </p:xfrm>
        <a:graphic>
          <a:graphicData uri="http://schemas.openxmlformats.org/drawingml/2006/table">
            <a:tbl>
              <a:tblPr/>
              <a:tblGrid>
                <a:gridCol w="632672">
                  <a:extLst>
                    <a:ext uri="{9D8B030D-6E8A-4147-A177-3AD203B41FA5}">
                      <a16:colId xmlns:a16="http://schemas.microsoft.com/office/drawing/2014/main" val="4228106061"/>
                    </a:ext>
                  </a:extLst>
                </a:gridCol>
                <a:gridCol w="3939330">
                  <a:extLst>
                    <a:ext uri="{9D8B030D-6E8A-4147-A177-3AD203B41FA5}">
                      <a16:colId xmlns:a16="http://schemas.microsoft.com/office/drawing/2014/main" val="1086813982"/>
                    </a:ext>
                  </a:extLst>
                </a:gridCol>
                <a:gridCol w="439615">
                  <a:extLst>
                    <a:ext uri="{9D8B030D-6E8A-4147-A177-3AD203B41FA5}">
                      <a16:colId xmlns:a16="http://schemas.microsoft.com/office/drawing/2014/main" val="3729519461"/>
                    </a:ext>
                  </a:extLst>
                </a:gridCol>
                <a:gridCol w="484742">
                  <a:extLst>
                    <a:ext uri="{9D8B030D-6E8A-4147-A177-3AD203B41FA5}">
                      <a16:colId xmlns:a16="http://schemas.microsoft.com/office/drawing/2014/main" val="2406560967"/>
                    </a:ext>
                  </a:extLst>
                </a:gridCol>
                <a:gridCol w="869274">
                  <a:extLst>
                    <a:ext uri="{9D8B030D-6E8A-4147-A177-3AD203B41FA5}">
                      <a16:colId xmlns:a16="http://schemas.microsoft.com/office/drawing/2014/main" val="684458444"/>
                    </a:ext>
                  </a:extLst>
                </a:gridCol>
                <a:gridCol w="844061">
                  <a:extLst>
                    <a:ext uri="{9D8B030D-6E8A-4147-A177-3AD203B41FA5}">
                      <a16:colId xmlns:a16="http://schemas.microsoft.com/office/drawing/2014/main" val="1528610538"/>
                    </a:ext>
                  </a:extLst>
                </a:gridCol>
                <a:gridCol w="791308">
                  <a:extLst>
                    <a:ext uri="{9D8B030D-6E8A-4147-A177-3AD203B41FA5}">
                      <a16:colId xmlns:a16="http://schemas.microsoft.com/office/drawing/2014/main" val="583455694"/>
                    </a:ext>
                  </a:extLst>
                </a:gridCol>
                <a:gridCol w="905608">
                  <a:extLst>
                    <a:ext uri="{9D8B030D-6E8A-4147-A177-3AD203B41FA5}">
                      <a16:colId xmlns:a16="http://schemas.microsoft.com/office/drawing/2014/main" val="441148820"/>
                    </a:ext>
                  </a:extLst>
                </a:gridCol>
              </a:tblGrid>
              <a:tr h="407105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8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08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210"/>
                        </a:spcAft>
                      </a:pPr>
                      <a:r>
                        <a:rPr lang="ru" sz="8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8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08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Фактическое значение показателя в 2019 году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32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Плановое значение показателя в 2020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4403855"/>
                  </a:ext>
                </a:extLst>
              </a:tr>
              <a:tr h="290662">
                <a:tc vMerge="1">
                  <a:txBody>
                    <a:bodyPr/>
                    <a:lstStyle/>
                    <a:p>
                      <a:endParaRPr sz="35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35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2021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2022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2023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838870"/>
                  </a:ext>
                </a:extLst>
              </a:tr>
              <a:tr h="14610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703216"/>
                  </a:ext>
                </a:extLst>
              </a:tr>
              <a:tr h="182638"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i="1" u="none" dirty="0" smtClean="0">
                          <a:latin typeface="Times New Roman"/>
                        </a:rPr>
                        <a:t>11</a:t>
                      </a:r>
                      <a:endParaRPr lang="ru" sz="1000" b="1" i="1" u="none" dirty="0"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indent="0" algn="ctr"/>
                      <a:r>
                        <a:rPr lang="ru" sz="1000" b="1" i="1" u="sng" dirty="0">
                          <a:latin typeface="Times New Roman"/>
                        </a:rPr>
                        <a:t>Муниципальная программа: </a:t>
                      </a:r>
                      <a:r>
                        <a:rPr lang="ru" sz="1000" b="1" i="1" u="sng" dirty="0" smtClean="0">
                          <a:latin typeface="Times New Roman"/>
                        </a:rPr>
                        <a:t>«Управление имуществом и муниципальными финансами» </a:t>
                      </a:r>
                      <a:r>
                        <a:rPr lang="ru" sz="1000" b="1" i="1" u="sng" dirty="0">
                          <a:latin typeface="Times New Roman"/>
                        </a:rPr>
                        <a:t>на 2020-2024 годы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8561668"/>
                  </a:ext>
                </a:extLst>
              </a:tr>
              <a:tr h="247388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Проверка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использования земель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85787631"/>
                  </a:ext>
                </a:extLst>
              </a:tr>
              <a:tr h="18698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11.2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земельного налога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94150102"/>
                  </a:ext>
                </a:extLst>
              </a:tr>
              <a:tr h="38371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11.3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работы по взысканию задолженности по арендной плате за земельные участки, государственная собственность на которые не разграничена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65991262"/>
                  </a:ext>
                </a:extLst>
              </a:tr>
              <a:tr h="18115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11.4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земельных участков многодетным семьям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23294613"/>
                  </a:ext>
                </a:extLst>
              </a:tr>
              <a:tr h="38371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11.5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проведенных аукционов на право заключения договоров аренды земельных участков для субъектов малого и среднего предпринимательства от общего количества таких торгов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45406346"/>
                  </a:ext>
                </a:extLst>
              </a:tr>
              <a:tr h="40082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11.6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доходов в бюджет муниципального образования от распоряжения земельными участками, государственная собственность на которые не разграничена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86758287"/>
                  </a:ext>
                </a:extLst>
              </a:tr>
              <a:tr h="256555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11.7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доходов в бюджет муниципального образования от распоряжения муниципальным имуществом и землей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65063036"/>
                  </a:ext>
                </a:extLst>
              </a:tr>
              <a:tr h="513213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11.8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государственных и муниципальных услуг в области земельных отношений, по которым соблюдены регламентные сроки оказания услуг, к общему количеству государственных и муниципальных услуг в области земельных отношений, оказанных ОМС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91006543"/>
                  </a:ext>
                </a:extLst>
              </a:tr>
              <a:tr h="255812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11.9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работы по взысканию задолженности по арендной плате за муниципальное имущество и землю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14777910"/>
                  </a:ext>
                </a:extLst>
              </a:tr>
              <a:tr h="310942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11.10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объектов недвижимого имущества, поставленных на кадастровый учет от выявленных земельных участков с объектами без прав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36820910"/>
                  </a:ext>
                </a:extLst>
              </a:tr>
              <a:tr h="38371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11.11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объектов недвижимости у которых адреса приведены структуре федеральной информационной адресной системе, внесены в федеральную информационную адресную систему и имеют географические координаты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09650202"/>
                  </a:ext>
                </a:extLst>
              </a:tr>
              <a:tr h="513213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11.12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служащих, прошедших обучение по программам профессиональной переподготовки и повышения квалификации в соответствии с муниципальным заказом, от общего числа муниципальных служащих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23072727"/>
                  </a:ext>
                </a:extLst>
              </a:tr>
              <a:tr h="427188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11.13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Ежегодный прирост налоговых и неналоговых доходов бюджета Талдомского городского округа в отчетном финансовом году к поступлениям в году, предшествующем отчетному финансовому году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36403761"/>
                  </a:ext>
                </a:extLst>
              </a:tr>
              <a:tr h="255812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11.14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просроченной кредиторской задолженности в расходах бюджета Талдомского городского округа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0,03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0,03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33220074"/>
                  </a:ext>
                </a:extLst>
              </a:tr>
              <a:tr h="504518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11.15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Отношение объема муниципального долга Талдомского городского округа к объему годовому объему доходов (без учета объема безвозмездных поступлений) бюджета Талдомского городского округа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≤50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≤50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≤50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≤50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10390118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81456" y="259080"/>
            <a:ext cx="7309104" cy="26212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081912"/>
              </p:ext>
            </p:extLst>
          </p:nvPr>
        </p:nvGraphicFramePr>
        <p:xfrm>
          <a:off x="673608" y="747347"/>
          <a:ext cx="8655031" cy="5884325"/>
        </p:xfrm>
        <a:graphic>
          <a:graphicData uri="http://schemas.openxmlformats.org/drawingml/2006/table">
            <a:tbl>
              <a:tblPr/>
              <a:tblGrid>
                <a:gridCol w="8648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44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86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9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91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86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86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132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7054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8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08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210"/>
                        </a:spcAft>
                      </a:pPr>
                      <a:r>
                        <a:rPr lang="ru" sz="8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8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08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Фактическое значение показателя в 2019 году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32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Плановое значение показателя в 2020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099">
                <a:tc vMerge="1"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2021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2022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2023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528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114"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i="1" u="non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12</a:t>
                      </a:r>
                      <a:endParaRPr lang="ru" sz="1000" b="1" i="1" u="non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indent="0" algn="ctr">
                        <a:lnSpc>
                          <a:spcPts val="1032"/>
                        </a:lnSpc>
                      </a:pPr>
                      <a:r>
                        <a:rPr lang="ru" sz="1000" b="1" i="1" u="sng" dirty="0">
                          <a:solidFill>
                            <a:schemeClr val="tx1"/>
                          </a:solidFill>
                          <a:latin typeface="Times New Roman"/>
                        </a:rPr>
                        <a:t>Муниципальная программа: «Развитие институтов гражданского общества, повышение эффективности местного самоуправления и реализации молодежной политики» на 2020-2024 годы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114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12.1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Информирование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населения через СМИ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530,98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610,63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702,22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807,53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429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12.2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информированности населения в социальных сетях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448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12.3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участников мероприятий, направленных на этнокультурное развитие народов России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8598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12.4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проектов, реализованных на основании заявок жителей Талдомского городского округа Московской области в рамках применения практик инициативного бюджетирования.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448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12.5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молодежи, задействованной в мероприятиях по вовлечению в творческую деятельность, от общего числа молодежи в Московской области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2644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12.6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туристского и экскурсионного потока в Талдомском городском округе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человек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267,73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281,96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313,96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348,50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348,50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790051046"/>
                  </a:ext>
                </a:extLst>
              </a:tr>
              <a:tr h="163675"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i="1" u="none" dirty="0" smtClean="0">
                          <a:latin typeface="Times New Roman"/>
                        </a:rPr>
                        <a:t>13</a:t>
                      </a:r>
                      <a:endParaRPr lang="ru" sz="1000" b="1" i="1" u="none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indent="0" algn="ctr"/>
                      <a:r>
                        <a:rPr lang="ru" sz="1000" b="1" i="1" u="sng" dirty="0">
                          <a:latin typeface="Times New Roman"/>
                        </a:rPr>
                        <a:t>Муниципальная программа: «Развитие и функционирование дорожно-транспортного комплекса» на 2020-2024 годы</a:t>
                      </a: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0188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13.1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поездок, оплаченных посредством безналичных расчетов, в общем количестве оплаченных пассажирами поездок на конец года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069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13.2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Соблюдение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расписания на автобусных маршрутах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96,00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96,00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96,00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1972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13.3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(капитальный ремонт) сети автомобильных дорог общего пользования местного значения (оценивается на конец года)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Километров на тысячу квадратных метров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13,50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9556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13.4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парковочного пространства на улично-дорожной сети (оценивается на конец года)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машиномест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65186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13.5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ДТП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Снижение смертности от дорожно-транспортных происшествий: на дорогах федерального значения, на дорогах регионального значения, на дорогах муниципального значения, на частных дорогах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 на 100 тыс. населения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81456" y="140677"/>
            <a:ext cx="7309104" cy="380531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27981"/>
              </p:ext>
            </p:extLst>
          </p:nvPr>
        </p:nvGraphicFramePr>
        <p:xfrm>
          <a:off x="483576" y="545124"/>
          <a:ext cx="8950571" cy="6075484"/>
        </p:xfrm>
        <a:graphic>
          <a:graphicData uri="http://schemas.openxmlformats.org/drawingml/2006/table">
            <a:tbl>
              <a:tblPr/>
              <a:tblGrid>
                <a:gridCol w="5187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5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9777">
                  <a:extLst>
                    <a:ext uri="{9D8B030D-6E8A-4147-A177-3AD203B41FA5}">
                      <a16:colId xmlns:a16="http://schemas.microsoft.com/office/drawing/2014/main" val="1496309577"/>
                    </a:ext>
                  </a:extLst>
                </a:gridCol>
                <a:gridCol w="9094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33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81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52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03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12316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8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08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8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32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Фактическое значение показателя в 2019 году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08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Плановое значение показателя в 2020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183">
                <a:tc vMerge="1">
                  <a:txBody>
                    <a:bodyPr/>
                    <a:lstStyle/>
                    <a:p>
                      <a:endParaRPr sz="37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37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sz="37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3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2021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2022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2023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841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551">
                <a:tc>
                  <a:txBody>
                    <a:bodyPr/>
                    <a:lstStyle/>
                    <a:p>
                      <a:pPr indent="0" algn="ctr"/>
                      <a:r>
                        <a:rPr lang="ru" sz="1000" u="sng" dirty="0" smtClean="0">
                          <a:latin typeface="Times New Roman"/>
                        </a:rPr>
                        <a:t>14.</a:t>
                      </a:r>
                      <a:endParaRPr lang="ru" sz="1000" u="sng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indent="0" algn="ctr"/>
                      <a:r>
                        <a:rPr lang="ru" sz="1000" b="1" i="1" u="sng" dirty="0">
                          <a:latin typeface="Times New Roman"/>
                        </a:rPr>
                        <a:t>Муниципальная программа: «Цифровое муниципальное образование» на 2020-2024годы</a:t>
                      </a: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387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14.1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удовлетворенности граждан качеством предоставления государственных и муниципальных услуг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97,50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97,60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97,60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97,70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97,70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1775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14.2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требований комфортности и доступности МФЦ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387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14.3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время ожидания в очереди для получения государственных (муниципальных) услуг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минут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1,60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1,60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1,60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1,60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1,50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7081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14.3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граждан, имеющих доступ к получению государственных и муниципальных услуг по принципу "одного окна" по месту пребывания, в том числе в МФЦ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30524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14.4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доли защищенных по требованиям безопасности информации информационных систем, используемых ОМСУ муниципального образования Московской области, в соответствии с категорией обрабатываемой информации, а также персональных компьютеров, используемых на рабочих местах работников, обеспеченных антивирусным программным обеспечением с регулярным обновлением соответствующих баз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54,60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493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работников ОМСУ муниципального образования Московской области, обеспеченных средствами электронной подписи в соответствии с установленными требованиями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7383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14.6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доли граждан, зарегистрированных в ЕСИА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2107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14.7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Качественные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 – Доля муниципальных (государственных) услуг, по которым нарушены регламентные сроки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1,35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814161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14.8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муниципальных учреждений культуры, обеспеченных доступом в информационно-телекоммуникационную сеть Интернет на скорости: для учреждений культуры, расположенных в городских населенных пунктах, – не менее 50 Мбит/с; для учреждений культуры, расположенных в сельских населенных пунктах, – не менее 10 Мбит/с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4313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14.9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рабочих мест, обеспеченных необходимым компьютерным оборудованием и услугами связи в соответствии с требованиями нормативных правовых актов Московской области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07684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14.10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Стоимостная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закупаемого и арендуемого ОМСУ муниципального образования Московской области иностранного ПО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550678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14.11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многоквартирных домов, имеющих возможность пользоваться услугами проводного и мобильного доступа в информационно-телекоммуникационную сеть Интернет на скорости не менее 1 Мбит/с, предоставляемыми не менее чем 2 операторами связи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77,00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95188"/>
              </p:ext>
            </p:extLst>
          </p:nvPr>
        </p:nvGraphicFramePr>
        <p:xfrm>
          <a:off x="660402" y="111633"/>
          <a:ext cx="8800122" cy="6607640"/>
        </p:xfrm>
        <a:graphic>
          <a:graphicData uri="http://schemas.openxmlformats.org/drawingml/2006/table">
            <a:tbl>
              <a:tblPr/>
              <a:tblGrid>
                <a:gridCol w="510028">
                  <a:extLst>
                    <a:ext uri="{9D8B030D-6E8A-4147-A177-3AD203B41FA5}">
                      <a16:colId xmlns:a16="http://schemas.microsoft.com/office/drawing/2014/main" val="1426882806"/>
                    </a:ext>
                  </a:extLst>
                </a:gridCol>
                <a:gridCol w="3370400">
                  <a:extLst>
                    <a:ext uri="{9D8B030D-6E8A-4147-A177-3AD203B41FA5}">
                      <a16:colId xmlns:a16="http://schemas.microsoft.com/office/drawing/2014/main" val="2067516479"/>
                    </a:ext>
                  </a:extLst>
                </a:gridCol>
                <a:gridCol w="518671">
                  <a:extLst>
                    <a:ext uri="{9D8B030D-6E8A-4147-A177-3AD203B41FA5}">
                      <a16:colId xmlns:a16="http://schemas.microsoft.com/office/drawing/2014/main" val="507598626"/>
                    </a:ext>
                  </a:extLst>
                </a:gridCol>
                <a:gridCol w="691561">
                  <a:extLst>
                    <a:ext uri="{9D8B030D-6E8A-4147-A177-3AD203B41FA5}">
                      <a16:colId xmlns:a16="http://schemas.microsoft.com/office/drawing/2014/main" val="4136179762"/>
                    </a:ext>
                  </a:extLst>
                </a:gridCol>
                <a:gridCol w="838519">
                  <a:extLst>
                    <a:ext uri="{9D8B030D-6E8A-4147-A177-3AD203B41FA5}">
                      <a16:colId xmlns:a16="http://schemas.microsoft.com/office/drawing/2014/main" val="1589363433"/>
                    </a:ext>
                  </a:extLst>
                </a:gridCol>
                <a:gridCol w="933608">
                  <a:extLst>
                    <a:ext uri="{9D8B030D-6E8A-4147-A177-3AD203B41FA5}">
                      <a16:colId xmlns:a16="http://schemas.microsoft.com/office/drawing/2014/main" val="1886734705"/>
                    </a:ext>
                  </a:extLst>
                </a:gridCol>
                <a:gridCol w="847164">
                  <a:extLst>
                    <a:ext uri="{9D8B030D-6E8A-4147-A177-3AD203B41FA5}">
                      <a16:colId xmlns:a16="http://schemas.microsoft.com/office/drawing/2014/main" val="1803662864"/>
                    </a:ext>
                  </a:extLst>
                </a:gridCol>
                <a:gridCol w="1090171">
                  <a:extLst>
                    <a:ext uri="{9D8B030D-6E8A-4147-A177-3AD203B41FA5}">
                      <a16:colId xmlns:a16="http://schemas.microsoft.com/office/drawing/2014/main" val="706134265"/>
                    </a:ext>
                  </a:extLst>
                </a:gridCol>
              </a:tblGrid>
              <a:tr h="927909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14.12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документов служебной переписки ОМСУ муниципального образования Московской области и их подведомственных учреждений с ЦИОГВ и ГО Московской области, подведомственными ЦИОГВ и ГО Московской области организациями и учреждениями, не содержащих персональные данные и конфиденциальные сведения и направляемых исключительно в электронном виде с использованием МСЭД и средств электронной подписи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244045473"/>
                  </a:ext>
                </a:extLst>
              </a:tr>
              <a:tr h="245294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14.13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доли граждан, использующих механизм получения государственных и муниципальных услуг в электронной форме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67686423"/>
                  </a:ext>
                </a:extLst>
              </a:tr>
              <a:tr h="367941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14.14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Удобные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 – Доля муниципальных (государственных) услуг, по которым заявления поданы в электронном виде через региональный портал государственных и муниципальных услуг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41,50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01210125"/>
                  </a:ext>
                </a:extLst>
              </a:tr>
              <a:tr h="248701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14.15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Повторные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обращения – Доля обращений, поступивших на портал «</a:t>
                      </a:r>
                      <a:r>
                        <a:rPr lang="ru-RU" sz="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», по которым поступили повторные обращения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32,38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43781737"/>
                  </a:ext>
                </a:extLst>
              </a:tr>
              <a:tr h="265916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14.16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Ответь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вовремя – Доля жалоб, поступивших на портал «</a:t>
                      </a:r>
                      <a:r>
                        <a:rPr lang="ru-RU" sz="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», по которым нарушен срок подготовки ответа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0,35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77974524"/>
                  </a:ext>
                </a:extLst>
              </a:tr>
              <a:tr h="273104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14.17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Отложенные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решения – Доля отложенных решений от числа ответов, предоставленных на портале «</a:t>
                      </a:r>
                      <a:r>
                        <a:rPr lang="ru-RU" sz="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 (два и более раз)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35,53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97168763"/>
                  </a:ext>
                </a:extLst>
              </a:tr>
              <a:tr h="367941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14.18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используемых в деятельности ОМСУ муниципального образования Московской области информационно-аналитических сервисов ЕИАС ЖКХ МО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60353055"/>
                  </a:ext>
                </a:extLst>
              </a:tr>
              <a:tr h="576996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14.19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ОМСУ муниципального образования Московской области и их подведомственных учреждений, использующих региональные межведомственные информационные системы поддержки обеспечивающих функций и контроля результативности деятельности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96,00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675624840"/>
                  </a:ext>
                </a:extLst>
              </a:tr>
              <a:tr h="1103823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14.20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муниципальных дошкольных образовательных организаций и муниципальных общеобразовательных организаций в муниципальном образовании Московской области, подключенных к сети Интернет на скорости: для дошкольных образовательных организаций – не менее 2 Мбит/с; для общеобразовательных организаций, расположенных в городских поселениях и городских округах, – не менее 100 Мбит/с; для общеобразовательных организаций, расположенных в сельских населенных пунктах, – не менее 50 Мбит/с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80659366"/>
                  </a:ext>
                </a:extLst>
              </a:tr>
              <a:tr h="65005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14.21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образовательных организаций, у которых есть широкополосный доступ к сети Интернет (не менее 100 Мбит/с для образовательных организаций, расположенных в городах, и не менее 50 Мбит/с для образовательных организаций, расположенных в сельских населенных пунктах и поселках городского типа), за исключением дошкольных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94,80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97,20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997893070"/>
                  </a:ext>
                </a:extLst>
              </a:tr>
              <a:tr h="460025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14.22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современных компьютеров (со сроком эксплуатации не более семи лет) на 100 обучающихся в общеобразовательных организациях муниципального образования Московской области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13,80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13,80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13,80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13,80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13,80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96814797"/>
                  </a:ext>
                </a:extLst>
              </a:tr>
              <a:tr h="490588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14.23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муниципальных организаций в муниципальном образовании Московской области, обеспеченных современными аппаратно-программными комплексами со средствами криптографической защиты информации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2632753"/>
                  </a:ext>
                </a:extLst>
              </a:tr>
              <a:tr h="490588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14.24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Внедрена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целевая модель цифровой образовательной среды в общеобразовательных организациях и профессиональных образовательных организациях во всех субъектах Российской Федерации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986712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589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81456" y="259080"/>
            <a:ext cx="7309104" cy="26212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329922"/>
              </p:ext>
            </p:extLst>
          </p:nvPr>
        </p:nvGraphicFramePr>
        <p:xfrm>
          <a:off x="696351" y="764032"/>
          <a:ext cx="8793480" cy="5721350"/>
        </p:xfrm>
        <a:graphic>
          <a:graphicData uri="http://schemas.openxmlformats.org/drawingml/2006/table">
            <a:tbl>
              <a:tblPr/>
              <a:tblGrid>
                <a:gridCol w="754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3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87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69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39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73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1856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8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08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210"/>
                        </a:spcAft>
                      </a:pPr>
                      <a:r>
                        <a:rPr lang="ru" sz="8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8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08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Фактическое значение показателя в 2019 году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32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Плановое значение показателя в 2020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496">
                <a:tc vMerge="1">
                  <a:txBody>
                    <a:bodyPr/>
                    <a:lstStyle/>
                    <a:p>
                      <a:endParaRPr sz="26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6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6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6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2021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2022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2023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4112">
                <a:tc>
                  <a:txBody>
                    <a:bodyPr/>
                    <a:lstStyle/>
                    <a:p>
                      <a:pPr indent="0" algn="ctr"/>
                      <a:r>
                        <a:rPr lang="ru" sz="1000" dirty="0" smtClean="0">
                          <a:latin typeface="Times New Roman"/>
                        </a:rPr>
                        <a:t>15</a:t>
                      </a:r>
                      <a:endParaRPr lang="ru" sz="1000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indent="0" algn="ctr"/>
                      <a:r>
                        <a:rPr lang="ru" sz="1000" b="1" i="1" u="sng" dirty="0">
                          <a:latin typeface="Times New Roman"/>
                        </a:rPr>
                        <a:t>Муниципальная программа: «Архитектура и градостроительство» на 2020-2024 годы</a:t>
                      </a: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15.1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утвержденных правил землепользования и застройки Талдомского городского округа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15.2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утвержденных нормативов градостроительного проектирования 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491733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15.3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утвержденного генерального плана Талдомского городского округа.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2534593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15.4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ликвидированных самовольных, недостроенных и аварийных объектов на территории муниципального образования Московской области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13847056"/>
                  </a:ext>
                </a:extLst>
              </a:tr>
              <a:tr h="134112"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i="1" u="sng" dirty="0" smtClean="0">
                          <a:latin typeface="Times New Roman"/>
                        </a:rPr>
                        <a:t>16</a:t>
                      </a:r>
                      <a:endParaRPr lang="ru" sz="1000" b="1" i="1" u="sng" dirty="0"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indent="0" algn="ctr"/>
                      <a:r>
                        <a:rPr lang="ru" sz="1000" b="1" i="1" u="sng" dirty="0">
                          <a:latin typeface="Times New Roman"/>
                        </a:rPr>
                        <a:t>Муниципальная программа: «Формирование современной комфортной городской среды» на 20120-2024годы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676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16.1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устраненных дефектов асфальтового покрытия дворовых территорий, в том числе проездов на дворовые территории, в том числе внутриквартальных проездов, в рамках проведения ямочного ремонта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12 850,91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16.2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числа посетителей парков культуры и отдыха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984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16.3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благоустроенных общественных территорий (пространств) (в разрезе видов территорий), в том числе: - зоны отдыха; пешеходные зоны; набережные; - скверы; - площади; -парки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4968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16.4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граждан, принявших участие в решении вопросов развития городской среды от общего количества граждан в возрасте от 14 лет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399,56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16.5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обустроенными дворовыми территориями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процент/единица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52/54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72/99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82/114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92/129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5112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16.6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Соответствие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нормативу обеспеченности парками культуры и отдыха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/>
                        </a:rPr>
                        <a:t>16.7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отремонтированных подъездов в МКД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232,00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16,00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139,00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marR="5143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447800" y="4913376"/>
            <a:ext cx="2548128" cy="65227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008"/>
              </a:lnSpc>
            </a:pPr>
            <a:endParaRPr lang="ru" sz="800" dirty="0">
              <a:latin typeface="Times New Roman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81456" y="259080"/>
            <a:ext cx="7309104" cy="26212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900" b="1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468677"/>
              </p:ext>
            </p:extLst>
          </p:nvPr>
        </p:nvGraphicFramePr>
        <p:xfrm>
          <a:off x="571500" y="972312"/>
          <a:ext cx="8862646" cy="3176133"/>
        </p:xfrm>
        <a:graphic>
          <a:graphicData uri="http://schemas.openxmlformats.org/drawingml/2006/table">
            <a:tbl>
              <a:tblPr/>
              <a:tblGrid>
                <a:gridCol w="694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5257">
                  <a:extLst>
                    <a:ext uri="{9D8B030D-6E8A-4147-A177-3AD203B41FA5}">
                      <a16:colId xmlns:a16="http://schemas.microsoft.com/office/drawing/2014/main" val="836814139"/>
                    </a:ext>
                  </a:extLst>
                </a:gridCol>
                <a:gridCol w="1115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14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79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3531">
                  <a:extLst>
                    <a:ext uri="{9D8B030D-6E8A-4147-A177-3AD203B41FA5}">
                      <a16:colId xmlns:a16="http://schemas.microsoft.com/office/drawing/2014/main" val="91822432"/>
                    </a:ext>
                  </a:extLst>
                </a:gridCol>
                <a:gridCol w="888023">
                  <a:extLst>
                    <a:ext uri="{9D8B030D-6E8A-4147-A177-3AD203B41FA5}">
                      <a16:colId xmlns:a16="http://schemas.microsoft.com/office/drawing/2014/main" val="4073219820"/>
                    </a:ext>
                  </a:extLst>
                </a:gridCol>
              </a:tblGrid>
              <a:tr h="128016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п/п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15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15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показателя в 2019 году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15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показателя в 2020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8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6112">
                <a:tc vMerge="1">
                  <a:txBody>
                    <a:bodyPr/>
                    <a:lstStyle/>
                    <a:p>
                      <a:endParaRPr sz="43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sz="43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43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4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2021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2022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>
                          <a:latin typeface="Times New Roman"/>
                        </a:rPr>
                        <a:t>2023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4112">
                <a:tc gridSpan="8">
                  <a:txBody>
                    <a:bodyPr/>
                    <a:lstStyle/>
                    <a:p>
                      <a:pPr marL="76200" indent="0" algn="l"/>
                      <a:r>
                        <a:rPr lang="ru" sz="900" b="1" dirty="0" smtClean="0">
                          <a:latin typeface="Times New Roman"/>
                        </a:rPr>
                        <a:t>               17                                                        </a:t>
                      </a:r>
                      <a:r>
                        <a:rPr lang="ru" sz="1000" b="1" i="1" u="sng" dirty="0" smtClean="0">
                          <a:latin typeface="Times New Roman"/>
                        </a:rPr>
                        <a:t>Муниципальная </a:t>
                      </a:r>
                      <a:r>
                        <a:rPr lang="ru" sz="1000" b="1" i="1" u="sng" dirty="0">
                          <a:latin typeface="Times New Roman"/>
                        </a:rPr>
                        <a:t>программа: </a:t>
                      </a:r>
                      <a:r>
                        <a:rPr lang="ru" sz="1000" b="1" i="1" u="sng" dirty="0" smtClean="0">
                          <a:latin typeface="Times New Roman"/>
                        </a:rPr>
                        <a:t>«Переселение граждан из аварийного жилого фонда» </a:t>
                      </a:r>
                      <a:r>
                        <a:rPr lang="ru" sz="1000" b="1" i="1" u="sng" dirty="0">
                          <a:latin typeface="Times New Roman"/>
                        </a:rPr>
                        <a:t>на 2020-2024 года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1792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17.1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квадратных метров расселенного аварийного жилищного фонда за счет средств консолидированного бюджета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4,06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341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17.2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 Общая площадь аварийного фонда, подлежащая расселению до 01.09.2025, в том числе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4,06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079637"/>
                  </a:ext>
                </a:extLst>
              </a:tr>
              <a:tr h="591312"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17.3</a:t>
                      </a:r>
                      <a:endParaRPr lang="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граждан, переселенных из аварийного жилищного фонда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человек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0,22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1435" marR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52247461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377696" y="4797552"/>
            <a:ext cx="1621536" cy="40843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152"/>
              </a:lnSpc>
            </a:pPr>
            <a:endParaRPr lang="ru" sz="900" dirty="0">
              <a:latin typeface="Times New Roman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405128" y="6004560"/>
            <a:ext cx="89306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1152"/>
              </a:lnSpc>
            </a:pPr>
            <a:endParaRPr lang="ru" sz="900" u="sng" dirty="0">
              <a:latin typeface="Times New Roman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9646920" y="6653784"/>
            <a:ext cx="179832" cy="140208"/>
          </a:xfrm>
          <a:prstGeom prst="rect">
            <a:avLst/>
          </a:prstGeom>
          <a:solidFill>
            <a:srgbClr val="4EC0EE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100" b="1">
                <a:latin typeface="Times New Roman"/>
              </a:rPr>
              <a:t>32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9568" y="5291328"/>
            <a:ext cx="3895344" cy="14020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835152" y="950976"/>
            <a:ext cx="7199376" cy="270662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2160"/>
              </a:lnSpc>
              <a:spcBef>
                <a:spcPts val="2520"/>
              </a:spcBef>
              <a:spcAft>
                <a:spcPts val="1260"/>
              </a:spcAft>
            </a:pPr>
            <a:r>
              <a:rPr lang="ru" sz="1100" b="1" dirty="0">
                <a:latin typeface="Courier New"/>
              </a:rPr>
              <a:t>«Бюджет для граждан» подготовлен Финансовым управлением администрации </a:t>
            </a:r>
            <a:r>
              <a:rPr lang="ru" sz="1100" b="1" dirty="0" smtClean="0">
                <a:latin typeface="Courier New"/>
              </a:rPr>
              <a:t>Талдомского городского округа</a:t>
            </a:r>
          </a:p>
          <a:p>
            <a:pPr indent="0"/>
            <a:r>
              <a:rPr lang="ru" sz="1100" b="1" dirty="0" smtClean="0">
                <a:latin typeface="Courier New"/>
              </a:rPr>
              <a:t>Местонахождения : 141900, Московская область, г.Талдом, пл.К.Маркса, д.12</a:t>
            </a:r>
          </a:p>
          <a:p>
            <a:pPr indent="0"/>
            <a:r>
              <a:rPr lang="ru-RU" sz="1100" b="1" dirty="0" smtClean="0">
                <a:latin typeface="Courier New"/>
              </a:rPr>
              <a:t>К</a:t>
            </a:r>
            <a:r>
              <a:rPr lang="ru" sz="1100" b="1" dirty="0" smtClean="0">
                <a:latin typeface="Courier New"/>
              </a:rPr>
              <a:t>онтактный телефон:8(49620)6-08-27</a:t>
            </a:r>
          </a:p>
          <a:p>
            <a:pPr indent="0"/>
            <a:r>
              <a:rPr lang="ru" sz="1100" b="1" dirty="0" smtClean="0">
                <a:latin typeface="Courier New"/>
              </a:rPr>
              <a:t>Электронная почта:</a:t>
            </a:r>
            <a:r>
              <a:rPr lang="en-US" sz="1100" b="1" dirty="0" smtClean="0">
                <a:latin typeface="Courier New"/>
              </a:rPr>
              <a:t>taldom_budget@mail.ru</a:t>
            </a:r>
            <a:endParaRPr lang="ru-RU" sz="1100" b="1" dirty="0" smtClean="0">
              <a:latin typeface="Courier New"/>
            </a:endParaRPr>
          </a:p>
          <a:p>
            <a:pPr indent="0"/>
            <a:r>
              <a:rPr lang="ru-RU" sz="1100" b="1" dirty="0" smtClean="0">
                <a:latin typeface="Courier New"/>
              </a:rPr>
              <a:t>График работы: Понедельник-Пятница с 8.30-18.00, обед с 12.30 до 14.00. </a:t>
            </a:r>
          </a:p>
          <a:p>
            <a:pPr indent="0"/>
            <a:r>
              <a:rPr lang="ru-RU" sz="1100" b="1" dirty="0" smtClean="0">
                <a:latin typeface="Courier New"/>
              </a:rPr>
              <a:t>Выходной: Суббота, Воскресенье</a:t>
            </a:r>
            <a:r>
              <a:rPr lang="ru-RU" sz="1100" b="1" dirty="0" smtClean="0">
                <a:latin typeface="Courier New"/>
              </a:rPr>
              <a:t>.</a:t>
            </a:r>
          </a:p>
          <a:p>
            <a:pPr indent="0"/>
            <a:r>
              <a:rPr lang="ru-RU" sz="1100" b="1" dirty="0" smtClean="0">
                <a:latin typeface="Courier New"/>
              </a:rPr>
              <a:t>Приемный день-Среда</a:t>
            </a:r>
          </a:p>
          <a:p>
            <a:pPr indent="0"/>
            <a:r>
              <a:rPr lang="ru-RU" sz="1100" b="1" dirty="0" smtClean="0">
                <a:latin typeface="Courier New"/>
              </a:rPr>
              <a:t>С 9.00-17.00 (перерыв 12.30-14.00)</a:t>
            </a:r>
            <a:endParaRPr lang="ru" sz="1100" b="1" dirty="0" smtClean="0">
              <a:latin typeface="Courier New"/>
            </a:endParaRPr>
          </a:p>
          <a:p>
            <a:pPr indent="0" algn="ctr">
              <a:lnSpc>
                <a:spcPts val="2160"/>
              </a:lnSpc>
              <a:spcBef>
                <a:spcPts val="2520"/>
              </a:spcBef>
              <a:spcAft>
                <a:spcPts val="1260"/>
              </a:spcAft>
            </a:pPr>
            <a:r>
              <a:rPr lang="ru" sz="1100" b="1" dirty="0" smtClean="0">
                <a:latin typeface="Courier New"/>
              </a:rPr>
              <a:t> </a:t>
            </a:r>
            <a:endParaRPr lang="ru" sz="1100" b="1" dirty="0">
              <a:latin typeface="Courier New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200" y="3968496"/>
            <a:ext cx="7997952" cy="132283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2136"/>
              </a:lnSpc>
              <a:spcBef>
                <a:spcPts val="1260"/>
              </a:spcBef>
            </a:pPr>
            <a:endParaRPr lang="en-US" sz="1100" b="1" u="sng" dirty="0">
              <a:solidFill>
                <a:srgbClr val="0563C1"/>
              </a:solidFill>
              <a:latin typeface="Courier New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794722"/>
              </p:ext>
            </p:extLst>
          </p:nvPr>
        </p:nvGraphicFramePr>
        <p:xfrm>
          <a:off x="902208" y="987552"/>
          <a:ext cx="8426428" cy="4832957"/>
        </p:xfrm>
        <a:graphic>
          <a:graphicData uri="http://schemas.openxmlformats.org/drawingml/2006/table">
            <a:tbl>
              <a:tblPr/>
              <a:tblGrid>
                <a:gridCol w="23840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1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9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9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33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65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20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6369">
                <a:tc rowSpan="2"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Показатели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420"/>
                        </a:spcAft>
                      </a:pPr>
                      <a:r>
                        <a:rPr lang="ru" sz="1100" b="1" dirty="0">
                          <a:latin typeface="Times New Roman"/>
                        </a:rPr>
                        <a:t>Ед.</a:t>
                      </a:r>
                    </a:p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изм.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Отчет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План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Прогноз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Прогноз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90500" indent="0"/>
                      <a:r>
                        <a:rPr lang="ru" sz="1100" b="1" dirty="0">
                          <a:latin typeface="Times New Roman"/>
                        </a:rPr>
                        <a:t>Прогноз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023">
                <a:tc vMerge="1">
                  <a:txBody>
                    <a:bodyPr/>
                    <a:lstStyle/>
                    <a:p>
                      <a:endParaRPr sz="9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sz="9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2019 г.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2020 г.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2021г.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2022г.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2023 г.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047">
                <a:tc>
                  <a:txBody>
                    <a:bodyPr/>
                    <a:lstStyle/>
                    <a:p>
                      <a:pPr indent="0">
                        <a:lnSpc>
                          <a:spcPts val="1440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1. Численность постоянного населения (на конец года)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чел.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46431,0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46629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47465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52337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52531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850">
                <a:tc>
                  <a:txBody>
                    <a:bodyPr/>
                    <a:lstStyle/>
                    <a:p>
                      <a:pPr indent="0">
                        <a:lnSpc>
                          <a:spcPts val="1440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2. Естественный прирост населения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чел.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-286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-250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-130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-115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-105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996">
                <a:tc>
                  <a:txBody>
                    <a:bodyPr/>
                    <a:lstStyle/>
                    <a:p>
                      <a:pPr indent="0">
                        <a:lnSpc>
                          <a:spcPts val="1440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3. Миграционный прирост населения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чел.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-167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378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966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4987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299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5789">
                <a:tc>
                  <a:txBody>
                    <a:bodyPr/>
                    <a:lstStyle/>
                    <a:p>
                      <a:pPr indent="0">
                        <a:lnSpc>
                          <a:spcPts val="1416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4. Объем отгруженных товаров собственного производства, выполненных работ и услуг собственными силами по промышленным видам деятельности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0" indent="0"/>
                      <a:endParaRPr lang="ru" sz="1100" b="1" dirty="0" smtClean="0">
                        <a:latin typeface="Times New Roman"/>
                      </a:endParaRPr>
                    </a:p>
                    <a:p>
                      <a:pPr marL="127000" indent="0"/>
                      <a:r>
                        <a:rPr lang="ru" sz="1100" b="1" dirty="0" smtClean="0">
                          <a:latin typeface="Times New Roman"/>
                        </a:rPr>
                        <a:t>млн</a:t>
                      </a:r>
                      <a:r>
                        <a:rPr lang="ru" sz="1100" b="1" dirty="0">
                          <a:latin typeface="Times New Roman"/>
                        </a:rPr>
                        <a:t>. руб.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11651,1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7924,4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8029,3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8260,8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8594,8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9493">
                <a:tc>
                  <a:txBody>
                    <a:bodyPr/>
                    <a:lstStyle/>
                    <a:p>
                      <a:pPr indent="0">
                        <a:lnSpc>
                          <a:spcPts val="1416"/>
                        </a:lnSpc>
                      </a:pPr>
                      <a:r>
                        <a:rPr lang="ru" sz="1100" b="1">
                          <a:latin typeface="Times New Roman"/>
                        </a:rPr>
                        <a:t>5. Инвестиции в основной капитал за счет всех источников финансирования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0" indent="0"/>
                      <a:r>
                        <a:rPr lang="ru" sz="1100" b="1">
                          <a:latin typeface="Times New Roman"/>
                        </a:rPr>
                        <a:t>млн. руб.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3004,61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3640,0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3010,0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3040,23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0"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3200,0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0047">
                <a:tc>
                  <a:txBody>
                    <a:bodyPr/>
                    <a:lstStyle/>
                    <a:p>
                      <a:pPr indent="0">
                        <a:lnSpc>
                          <a:spcPts val="1440"/>
                        </a:lnSpc>
                      </a:pPr>
                      <a:r>
                        <a:rPr lang="ru" sz="1100" b="1">
                          <a:latin typeface="Times New Roman"/>
                        </a:rPr>
                        <a:t>6. Ввод в эксплуатацию жилых домов за год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0"/>
                      <a:r>
                        <a:rPr lang="ru" sz="1100" b="1">
                          <a:latin typeface="Times New Roman"/>
                        </a:rPr>
                        <a:t>тыс. м</a:t>
                      </a:r>
                      <a:r>
                        <a:rPr lang="ru" sz="1100" b="1" baseline="3000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37,99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51,59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30,40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35,0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36,0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9902">
                <a:tc>
                  <a:txBody>
                    <a:bodyPr/>
                    <a:lstStyle/>
                    <a:p>
                      <a:pPr indent="0">
                        <a:lnSpc>
                          <a:spcPts val="1416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7. Уровень обеспеченности населения жильем (на конец года)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0"/>
                      <a:r>
                        <a:rPr lang="ru" sz="1100" b="1">
                          <a:latin typeface="Times New Roman"/>
                        </a:rPr>
                        <a:t>м</a:t>
                      </a:r>
                      <a:r>
                        <a:rPr lang="ru" sz="1100" b="1" baseline="30000">
                          <a:latin typeface="Times New Roman"/>
                        </a:rPr>
                        <a:t>2</a:t>
                      </a:r>
                      <a:r>
                        <a:rPr lang="ru" sz="1100" b="1">
                          <a:latin typeface="Times New Roman"/>
                        </a:rPr>
                        <a:t> / чел.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33,84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34,80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34,83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32,26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32,82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441">
                <a:tc>
                  <a:txBody>
                    <a:bodyPr/>
                    <a:lstStyle/>
                    <a:p>
                      <a:pPr indent="0">
                        <a:lnSpc>
                          <a:spcPts val="1440"/>
                        </a:lnSpc>
                      </a:pPr>
                      <a:r>
                        <a:rPr lang="ru" sz="1100" b="1">
                          <a:latin typeface="Times New Roman"/>
                        </a:rPr>
                        <a:t>8. Оборот розничной торговли в ценах соответствующих лет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0" indent="0"/>
                      <a:r>
                        <a:rPr lang="ru" sz="1100" b="1">
                          <a:latin typeface="Times New Roman"/>
                        </a:rPr>
                        <a:t>млн. руб.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46431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46629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47465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52337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52531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02208" y="219808"/>
            <a:ext cx="8426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Основные показатели социально-экономического развития Талдомского городского округа</a:t>
            </a:r>
            <a:endParaRPr lang="ru-RU" i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0630" y="182880"/>
            <a:ext cx="8548232" cy="608428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b="1" dirty="0">
                <a:latin typeface="Times New Roman"/>
              </a:rPr>
              <a:t>Основные показатели социально-экономического развития </a:t>
            </a:r>
            <a:r>
              <a:rPr lang="ru" b="1" dirty="0" smtClean="0">
                <a:latin typeface="Times New Roman"/>
              </a:rPr>
              <a:t>Талдомского городского округа</a:t>
            </a:r>
            <a:endParaRPr lang="ru" b="1" dirty="0">
              <a:latin typeface="Times New Roman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58763"/>
              </p:ext>
            </p:extLst>
          </p:nvPr>
        </p:nvGraphicFramePr>
        <p:xfrm>
          <a:off x="650630" y="1784837"/>
          <a:ext cx="8548233" cy="4124339"/>
        </p:xfrm>
        <a:graphic>
          <a:graphicData uri="http://schemas.openxmlformats.org/drawingml/2006/table">
            <a:tbl>
              <a:tblPr/>
              <a:tblGrid>
                <a:gridCol w="28387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5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69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8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77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5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61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84294"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Показатели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Ед.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Отчет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План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Прогноз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Прогноз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Прогноз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329">
                <a:tc>
                  <a:txBody>
                    <a:bodyPr/>
                    <a:lstStyle/>
                    <a:p>
                      <a:endParaRPr sz="12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изм.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2019 г.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2020 г.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2021 г.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2022 г.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2023 г.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82">
                <a:tc>
                  <a:txBody>
                    <a:bodyPr/>
                    <a:lstStyle/>
                    <a:p>
                      <a:pPr algn="l">
                        <a:lnSpc>
                          <a:spcPts val="141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 Фонд заработной платы, всего по городскому округу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0"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млн. руб.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4334,3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4278,3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4302,4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4370,7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4526,5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517">
                <a:tc>
                  <a:txBody>
                    <a:bodyPr/>
                    <a:lstStyle/>
                    <a:p>
                      <a:pPr algn="l">
                        <a:lnSpc>
                          <a:spcPts val="141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 Среднемесячная начисленная заработная плата работников, всего по городскому округу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</a:t>
                      </a:r>
                      <a:r>
                        <a:rPr lang="ru-RU" sz="1100" b="1" spc="0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41940,5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43126,3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43285,4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43845,6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45153,0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517">
                <a:tc>
                  <a:txBody>
                    <a:bodyPr/>
                    <a:lstStyle/>
                    <a:p>
                      <a:pPr algn="l">
                        <a:lnSpc>
                          <a:spcPts val="141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 Среднемесячная номинальная начисленная заработная плата педагогических работников общеобразовательных организаций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</a:t>
                      </a:r>
                      <a:r>
                        <a:rPr lang="ru-RU" sz="1100" b="1" spc="0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51898,20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53198,20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53198,20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53198,20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54170,7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729">
                <a:tc>
                  <a:txBody>
                    <a:bodyPr/>
                    <a:lstStyle/>
                    <a:p>
                      <a:pPr algn="l">
                        <a:lnSpc>
                          <a:spcPts val="141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 Среднемесячная номинальная начисленная заработная плата педагогических работников дошкольных образовательных организаций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</a:t>
                      </a:r>
                      <a:r>
                        <a:rPr lang="ru-RU" sz="1100" b="1" spc="0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51890,30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52658,6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54155,80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54155,80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54155,80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4952">
                <a:tc>
                  <a:txBody>
                    <a:bodyPr/>
                    <a:lstStyle/>
                    <a:p>
                      <a:pPr algn="l">
                        <a:lnSpc>
                          <a:spcPts val="141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 Среднемесячная номинальная начисленная заработная плата педагогических работников организаций дополнительного образования детей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</a:t>
                      </a:r>
                      <a:r>
                        <a:rPr lang="ru-RU" sz="1100" b="1" spc="0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60545,5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60545,5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61934,9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61934,9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91934,9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7634">
                <a:tc>
                  <a:txBody>
                    <a:bodyPr/>
                    <a:lstStyle/>
                    <a:p>
                      <a:pPr algn="l">
                        <a:lnSpc>
                          <a:spcPts val="141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 Среднемесячная начисленная заработная плата работников муниципальных учреждений культуры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</a:t>
                      </a:r>
                      <a:r>
                        <a:rPr lang="ru-RU" sz="1100" b="1" spc="0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50550,9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51270,0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51270,0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51493,0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54170,7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6552" y="182880"/>
            <a:ext cx="8046720" cy="865632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900" b="1" dirty="0">
                <a:latin typeface="Times New Roman"/>
              </a:rPr>
              <a:t>Основные направления бюджетной и налоговой политики </a:t>
            </a:r>
            <a:r>
              <a:rPr lang="ru" sz="1900" b="1" dirty="0" smtClean="0">
                <a:latin typeface="Times New Roman"/>
              </a:rPr>
              <a:t>Талдомского городского</a:t>
            </a:r>
            <a:r>
              <a:rPr lang="ru" sz="1900" b="1" dirty="0">
                <a:latin typeface="Times New Roman"/>
              </a:rPr>
              <a:t> </a:t>
            </a:r>
            <a:r>
              <a:rPr lang="ru" sz="1900" b="1" dirty="0" smtClean="0">
                <a:latin typeface="Times New Roman"/>
              </a:rPr>
              <a:t>округа на </a:t>
            </a:r>
            <a:r>
              <a:rPr lang="ru" sz="1900" b="1" dirty="0">
                <a:latin typeface="Times New Roman"/>
              </a:rPr>
              <a:t>2021-2023 годы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4592" y="1048512"/>
            <a:ext cx="9543288" cy="56388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82600">
              <a:lnSpc>
                <a:spcPts val="1200"/>
              </a:lnSpc>
            </a:pPr>
            <a:endParaRPr lang="ru" sz="900" b="1" dirty="0">
              <a:latin typeface="Times New Roman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216" y="949568"/>
            <a:ext cx="8537330" cy="546002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1354" y="272562"/>
            <a:ext cx="884506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Приоритеты  налоговой политики в Талдомском городском округе.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2021 году и на среднесрочную перспективу 2022-2023 годов налоговая политика Талдомского городского округа направлена на обеспечение сбалансированности и устойчивости бюджетной системы, выполнения расходных обязательств,  роста налоговых и неналоговых доходов бюджета в период существенного влияния неблагоприятных факторов, связанных с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короновирусной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пандемией.В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условиях действующей налоговой системы  Российской Федерации основные направления налоговой  политики Талдомского городского округа в 2021 году включают: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предпринимательской активности;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развитию малого и среднего предпринимательства;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дальнейшее улучшение инвестиционного климата;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налоговых льгот на временной основе и обязательный анализ эффективности их применения.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достижения планируемых  параметров доходной части бюджета на 2021 год, определенных в условиях действующего налогового и бюджетного законодательства, необходимо осуществление скоординированных действий всех ведомств, направленных на привлечение имеющихся резервов для максимальной мобилизации доходов в бюджет Талдомского городского округа.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условиях  падения темпов развития экономики будет продолжена работа по стабилизации доли собственных налоговых и неналоговых доходов в общей сумме доходов бюджета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округа.В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целях расширения налоговой базы имущественных налогов предстоит активизировать работу по проведению инвентаризации и учета объектов недвижимости, принадлежащим физическим лицам, постановке на кадастровый учет земельных участков,  применения кадастровой стоимости в качестве налоговой базы по имущественным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налогам. Будет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продолжена работа по оценке эффективности применения местных налоговых льгот в целях их ежегодного обновления и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актуализации.Структура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объемы налоговых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бюджета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485" y="4175178"/>
            <a:ext cx="8765930" cy="2533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4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84506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неналоговым доходам будет продолжена работа по постепенной замене аренды муниципального имущества на налоговые доходы путем продажи земель из аренды в собственность и постепенной продажи муниципального имущества, не требующегося для выполнения полномочий, сбору платы за установку и эксплуатацию рекламных конструкций.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2021 году будет продолжена работа с населением в целях обеспечения уплаты на территории Талдомского городского округа налога на имущество физических лиц, исходя из кадастровой стоимости объектов налогообложения.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Продолжится работа по совершенствованию местного налогового законодательства, проведению постоянного мониторинга нормативных правовых актов с целью приведения их в соответствие с изменениями, внесенными в законодательство Российской Федерации о налогах и сборах.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налоговой политики будет продолжена практика налогового администрирования в рамках работы Межведомственной комиссии по мобилизации доходов бюджета Талдомского городского округа.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sz="1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бюджетной политики и принципы формирования расходов бюджета Талдомского городского округа на 2021 год  и плановый период 2022-2023 годов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Бюджетная политика в области расходов в 2021-2023 годах будет направлена, в первую очередь на дальнейшее развитие экономики и социальной сферы, сохранение социальной направленности бюджета, повышение результативности бюджетных расходов, развитие программно-целевых методов управления.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этом, учитывая, что объем расходов бюджета Талдомского городского округа ограничен его доходными возможностями, бюджетная политика в области расходов будет направлена на безусловное исполнение в полном объеме действующих расходных обязательств.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Приоритетом бюджетной политики Талдомского городского округа является её социальная направленность – удовлетворение потребностей граждан в услугах образования, здравоохранения, культурном и духовном развитии, информации, досуге, обеспечении социальных гарантий и социальной защиты граждан, в отношении которых на уровне городского округа существуют финансовые обязательства.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приоритеты расходов бюджета Талдомского городского округа в 2021 году определены с учетом необходимости решения неотложных проблем экономического и социального развития округа, достижения целевых показателей, обозначенных в Указе Президента РФ от 7 мая 2018 года, участие в реализации национальных проектов на территории округа. В их числе: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и качества услуг в сфере образования, культуры, физической культуры и спорта;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оптимизация расходов бюджетных учреждений на оплату коммунальных услуг и материальные затраты;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муниципальных программ Талдомского городского округа.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Удельный вес расходов на социально – культурную сферу, включающих в себя расходы на образование, здравоохранение, социальную политику, культуру, физкультуру и спорт, остается на протяжении нескольких лет стабильно высоким. В 2021 году данная тенденция сохранится и на финансирование указанных отраслей будет направлено 65,0 процентов всех расходов бюджета. 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484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8409" y="263769"/>
            <a:ext cx="8721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Талдомского городского округа на социально-культурную сферу в 2020-2021 гг. </a:t>
            </a:r>
          </a:p>
          <a:p>
            <a:pPr algn="ctr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327653"/>
              </p:ext>
            </p:extLst>
          </p:nvPr>
        </p:nvGraphicFramePr>
        <p:xfrm>
          <a:off x="1661747" y="725435"/>
          <a:ext cx="7016260" cy="4241763"/>
        </p:xfrm>
        <a:graphic>
          <a:graphicData uri="http://schemas.openxmlformats.org/drawingml/2006/table">
            <a:tbl>
              <a:tblPr/>
              <a:tblGrid>
                <a:gridCol w="2552571">
                  <a:extLst>
                    <a:ext uri="{9D8B030D-6E8A-4147-A177-3AD203B41FA5}">
                      <a16:colId xmlns:a16="http://schemas.microsoft.com/office/drawing/2014/main" val="3370051191"/>
                    </a:ext>
                  </a:extLst>
                </a:gridCol>
                <a:gridCol w="1034270">
                  <a:extLst>
                    <a:ext uri="{9D8B030D-6E8A-4147-A177-3AD203B41FA5}">
                      <a16:colId xmlns:a16="http://schemas.microsoft.com/office/drawing/2014/main" val="93355637"/>
                    </a:ext>
                  </a:extLst>
                </a:gridCol>
                <a:gridCol w="1137255">
                  <a:extLst>
                    <a:ext uri="{9D8B030D-6E8A-4147-A177-3AD203B41FA5}">
                      <a16:colId xmlns:a16="http://schemas.microsoft.com/office/drawing/2014/main" val="356107463"/>
                    </a:ext>
                  </a:extLst>
                </a:gridCol>
                <a:gridCol w="1146082">
                  <a:extLst>
                    <a:ext uri="{9D8B030D-6E8A-4147-A177-3AD203B41FA5}">
                      <a16:colId xmlns:a16="http://schemas.microsoft.com/office/drawing/2014/main" val="3046258115"/>
                    </a:ext>
                  </a:extLst>
                </a:gridCol>
                <a:gridCol w="1146082">
                  <a:extLst>
                    <a:ext uri="{9D8B030D-6E8A-4147-A177-3AD203B41FA5}">
                      <a16:colId xmlns:a16="http://schemas.microsoft.com/office/drawing/2014/main" val="1177628647"/>
                    </a:ext>
                  </a:extLst>
                </a:gridCol>
              </a:tblGrid>
              <a:tr h="641383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(проект)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0299479"/>
                  </a:ext>
                </a:extLst>
              </a:tr>
              <a:tr h="6871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рублей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в общем объеме расходов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рублей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в общем объеме расходов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0206194"/>
                  </a:ext>
                </a:extLst>
              </a:tr>
              <a:tr h="5397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1166682,85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1174834,42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4425408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Культура, кинематография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295582,0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252803,54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8393083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95215,0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96900,0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02927"/>
                  </a:ext>
                </a:extLst>
              </a:tr>
              <a:tr h="5890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57649,38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62210,4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9360798"/>
                  </a:ext>
                </a:extLst>
              </a:tr>
              <a:tr h="64138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1674641,44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1586748,36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656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581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1906</TotalTime>
  <Words>7524</Words>
  <Application>Microsoft Office PowerPoint</Application>
  <PresentationFormat>Лист A4 (210x297 мм)</PresentationFormat>
  <Paragraphs>2374</Paragraphs>
  <Slides>36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44" baseType="lpstr">
      <vt:lpstr>Arial</vt:lpstr>
      <vt:lpstr>Calibri</vt:lpstr>
      <vt:lpstr>Courier New</vt:lpstr>
      <vt:lpstr>Times New Roman</vt:lpstr>
      <vt:lpstr>Trebuchet MS</vt:lpstr>
      <vt:lpstr>Wingdings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Пользователь</cp:lastModifiedBy>
  <cp:revision>167</cp:revision>
  <cp:lastPrinted>2021-02-01T14:32:51Z</cp:lastPrinted>
  <dcterms:modified xsi:type="dcterms:W3CDTF">2021-02-01T14:43:22Z</dcterms:modified>
</cp:coreProperties>
</file>